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8" r:id="rId5"/>
    <p:sldId id="272" r:id="rId6"/>
    <p:sldId id="274" r:id="rId7"/>
    <p:sldId id="263" r:id="rId8"/>
    <p:sldId id="265" r:id="rId9"/>
    <p:sldId id="276" r:id="rId10"/>
    <p:sldId id="277" r:id="rId11"/>
    <p:sldId id="278" r:id="rId12"/>
    <p:sldId id="279" r:id="rId13"/>
    <p:sldId id="271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A79"/>
    <a:srgbClr val="D7D7D7"/>
    <a:srgbClr val="E9E9E9"/>
    <a:srgbClr val="344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5" autoAdjust="0"/>
    <p:restoredTop sz="94353" autoAdjust="0"/>
  </p:normalViewPr>
  <p:slideViewPr>
    <p:cSldViewPr snapToGrid="0">
      <p:cViewPr>
        <p:scale>
          <a:sx n="134" d="100"/>
          <a:sy n="134" d="100"/>
        </p:scale>
        <p:origin x="-426" y="-30"/>
      </p:cViewPr>
      <p:guideLst>
        <p:guide orient="horz" pos="1800"/>
        <p:guide orient="horz" pos="303"/>
        <p:guide orient="horz" pos="3528"/>
        <p:guide orient="horz" pos="480"/>
        <p:guide orient="horz" pos="666"/>
        <p:guide pos="2880"/>
        <p:guide pos="295"/>
        <p:guide pos="1882"/>
        <p:guide pos="5436"/>
        <p:guide pos="1660"/>
        <p:guide pos="1978"/>
        <p:guide pos="2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884" y="537940"/>
            <a:ext cx="8397228" cy="3600400"/>
          </a:xfrm>
        </p:spPr>
        <p:txBody>
          <a:bodyPr anchor="t" anchorCtr="0">
            <a:noAutofit/>
          </a:bodyPr>
          <a:lstStyle>
            <a:lvl1pPr algn="l">
              <a:lnSpc>
                <a:spcPts val="5000"/>
              </a:lnSpc>
              <a:defRPr sz="6600" b="1" cap="all" baseline="0">
                <a:solidFill>
                  <a:srgbClr val="34444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72" y="3705004"/>
            <a:ext cx="8389316" cy="1460500"/>
          </a:xfrm>
        </p:spPr>
        <p:txBody>
          <a:bodyPr>
            <a:normAutofit/>
          </a:bodyPr>
          <a:lstStyle>
            <a:lvl1pPr marL="0" indent="0" algn="l">
              <a:lnSpc>
                <a:spcPts val="1500"/>
              </a:lnSpc>
              <a:buNone/>
              <a:defRPr sz="2000" b="1">
                <a:solidFill>
                  <a:srgbClr val="344447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724128" y="3361556"/>
            <a:ext cx="2353444" cy="2353444"/>
          </a:xfrm>
          <a:prstGeom prst="line">
            <a:avLst/>
          </a:prstGeom>
          <a:ln>
            <a:solidFill>
              <a:srgbClr val="344447">
                <a:alpha val="14000"/>
              </a:srgb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12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4" y="460281"/>
            <a:ext cx="2749921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4" y="1775942"/>
            <a:ext cx="2124109" cy="2803442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344447"/>
                </a:solidFill>
              </a:defRPr>
            </a:lvl1pPr>
            <a:lvl2pPr marL="0" indent="0">
              <a:buNone/>
              <a:defRPr sz="1400">
                <a:solidFill>
                  <a:srgbClr val="344447"/>
                </a:solidFill>
              </a:defRPr>
            </a:lvl2pPr>
            <a:lvl3pPr marL="0" indent="0">
              <a:buNone/>
              <a:defRPr sz="1400">
                <a:solidFill>
                  <a:srgbClr val="344447"/>
                </a:solidFill>
              </a:defRPr>
            </a:lvl3pPr>
            <a:lvl4pPr marL="0" indent="0">
              <a:buNone/>
              <a:defRPr sz="1400">
                <a:solidFill>
                  <a:srgbClr val="344447"/>
                </a:solidFill>
              </a:defRPr>
            </a:lvl4pPr>
            <a:lvl5pPr marL="0" indent="0">
              <a:buNone/>
              <a:defRPr sz="1400"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934" y="598161"/>
            <a:ext cx="6003583" cy="4404717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331066" y="977353"/>
            <a:ext cx="5104800" cy="3333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72560" y="1511301"/>
            <a:ext cx="2162690" cy="236384"/>
          </a:xfrm>
          <a:solidFill>
            <a:srgbClr val="E31A79"/>
          </a:solidFill>
        </p:spPr>
        <p:txBody>
          <a:bodyPr tIns="32400" anchor="t" anchorCtr="0">
            <a:noAutofit/>
          </a:bodyPr>
          <a:lstStyle>
            <a:lvl1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32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4" y="460281"/>
            <a:ext cx="2749921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4" y="1775942"/>
            <a:ext cx="2124109" cy="2803442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344447"/>
                </a:solidFill>
              </a:defRPr>
            </a:lvl1pPr>
            <a:lvl2pPr marL="0" indent="0">
              <a:buNone/>
              <a:defRPr sz="1400">
                <a:solidFill>
                  <a:srgbClr val="344447"/>
                </a:solidFill>
              </a:defRPr>
            </a:lvl2pPr>
            <a:lvl3pPr marL="0" indent="0">
              <a:buNone/>
              <a:defRPr sz="1400">
                <a:solidFill>
                  <a:srgbClr val="344447"/>
                </a:solidFill>
              </a:defRPr>
            </a:lvl3pPr>
            <a:lvl4pPr marL="0" indent="0">
              <a:buNone/>
              <a:defRPr sz="1400">
                <a:solidFill>
                  <a:srgbClr val="344447"/>
                </a:solidFill>
              </a:defRPr>
            </a:lvl4pPr>
            <a:lvl5pPr marL="0" indent="0">
              <a:buNone/>
              <a:defRPr sz="1400"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72560" y="1511301"/>
            <a:ext cx="2162690" cy="236384"/>
          </a:xfrm>
          <a:solidFill>
            <a:srgbClr val="E31A79"/>
          </a:solidFill>
        </p:spPr>
        <p:txBody>
          <a:bodyPr tIns="32400" anchor="t" anchorCtr="0">
            <a:noAutofit/>
          </a:bodyPr>
          <a:lstStyle>
            <a:lvl1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0" indent="0">
              <a:buNone/>
              <a:defRPr sz="12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423" y="654568"/>
            <a:ext cx="5753148" cy="4410000"/>
          </a:xfrm>
          <a:prstGeom prst="rect">
            <a:avLst/>
          </a:prstGeom>
        </p:spPr>
      </p:pic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3133724" y="1072022"/>
            <a:ext cx="5398217" cy="389080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73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373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5" y="460281"/>
            <a:ext cx="8229600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4" y="1333501"/>
            <a:ext cx="8229600" cy="3612231"/>
          </a:xfrm>
        </p:spPr>
        <p:txBody>
          <a:bodyPr/>
          <a:lstStyle>
            <a:lvl1pPr marL="0" indent="0">
              <a:buNone/>
              <a:defRPr>
                <a:solidFill>
                  <a:srgbClr val="344447"/>
                </a:solidFill>
              </a:defRPr>
            </a:lvl1pPr>
            <a:lvl2pPr marL="457200" indent="0">
              <a:buNone/>
              <a:defRPr>
                <a:solidFill>
                  <a:srgbClr val="344447"/>
                </a:solidFill>
              </a:defRPr>
            </a:lvl2pPr>
            <a:lvl3pPr marL="914400" indent="0">
              <a:buNone/>
              <a:defRPr>
                <a:solidFill>
                  <a:srgbClr val="344447"/>
                </a:solidFill>
              </a:defRPr>
            </a:lvl3pPr>
            <a:lvl4pPr marL="1371600" indent="0">
              <a:buNone/>
              <a:defRPr>
                <a:solidFill>
                  <a:srgbClr val="344447"/>
                </a:solidFill>
              </a:defRPr>
            </a:lvl4pPr>
            <a:lvl5pPr marL="1828800" indent="0"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19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5" y="460281"/>
            <a:ext cx="8229600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 rot="18900000">
            <a:off x="277536" y="2745580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 rot="18900000">
            <a:off x="729853" y="2620006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 rot="18900000">
            <a:off x="962296" y="2715100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 rot="18900000">
            <a:off x="975623" y="3028439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/>
          </p:nvPr>
        </p:nvSpPr>
        <p:spPr>
          <a:xfrm rot="18900000">
            <a:off x="1505813" y="2827572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 rot="18900000">
            <a:off x="1621631" y="3038497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</p:nvPr>
        </p:nvSpPr>
        <p:spPr>
          <a:xfrm rot="18900000">
            <a:off x="2080848" y="2906817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/>
          </p:nvPr>
        </p:nvSpPr>
        <p:spPr>
          <a:xfrm rot="18900000">
            <a:off x="2117335" y="3198213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 rot="18900000">
            <a:off x="2706909" y="2934557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 rot="18900000">
            <a:off x="3161778" y="2808983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3"/>
          </p:nvPr>
        </p:nvSpPr>
        <p:spPr>
          <a:xfrm rot="18900000">
            <a:off x="3243154" y="3057696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4"/>
          </p:nvPr>
        </p:nvSpPr>
        <p:spPr>
          <a:xfrm rot="18900000">
            <a:off x="3580199" y="3049168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5"/>
          </p:nvPr>
        </p:nvSpPr>
        <p:spPr>
          <a:xfrm rot="18900000">
            <a:off x="4213661" y="2745581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6"/>
          </p:nvPr>
        </p:nvSpPr>
        <p:spPr>
          <a:xfrm rot="18900000">
            <a:off x="4651532" y="2635852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27"/>
          </p:nvPr>
        </p:nvSpPr>
        <p:spPr>
          <a:xfrm rot="18900000">
            <a:off x="4996257" y="2620305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8"/>
          </p:nvPr>
        </p:nvSpPr>
        <p:spPr>
          <a:xfrm rot="18900000">
            <a:off x="5200247" y="2745581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29"/>
          </p:nvPr>
        </p:nvSpPr>
        <p:spPr>
          <a:xfrm rot="18900000">
            <a:off x="5613650" y="2663589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30"/>
          </p:nvPr>
        </p:nvSpPr>
        <p:spPr>
          <a:xfrm rot="18900000">
            <a:off x="6070730" y="2538015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31"/>
          </p:nvPr>
        </p:nvSpPr>
        <p:spPr>
          <a:xfrm rot="18900000">
            <a:off x="6305725" y="2633109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32"/>
          </p:nvPr>
        </p:nvSpPr>
        <p:spPr>
          <a:xfrm rot="18900000">
            <a:off x="6285028" y="2983025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33"/>
          </p:nvPr>
        </p:nvSpPr>
        <p:spPr>
          <a:xfrm rot="18900000">
            <a:off x="6727510" y="2869938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34"/>
          </p:nvPr>
        </p:nvSpPr>
        <p:spPr>
          <a:xfrm rot="18900000">
            <a:off x="7182379" y="2745581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35"/>
          </p:nvPr>
        </p:nvSpPr>
        <p:spPr>
          <a:xfrm rot="18900000">
            <a:off x="-1295110" y="2671213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36"/>
          </p:nvPr>
        </p:nvSpPr>
        <p:spPr>
          <a:xfrm rot="18900000">
            <a:off x="-1060115" y="2766307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37"/>
          </p:nvPr>
        </p:nvSpPr>
        <p:spPr>
          <a:xfrm rot="18900000">
            <a:off x="-649215" y="2684626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8"/>
          </p:nvPr>
        </p:nvSpPr>
        <p:spPr>
          <a:xfrm rot="18900000">
            <a:off x="-638330" y="3003136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39"/>
          </p:nvPr>
        </p:nvSpPr>
        <p:spPr>
          <a:xfrm rot="18900000">
            <a:off x="-183461" y="2878779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40"/>
          </p:nvPr>
        </p:nvSpPr>
        <p:spPr>
          <a:xfrm rot="18900000">
            <a:off x="7686162" y="2573677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41"/>
          </p:nvPr>
        </p:nvSpPr>
        <p:spPr>
          <a:xfrm rot="18900000">
            <a:off x="7767538" y="2822390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42"/>
          </p:nvPr>
        </p:nvSpPr>
        <p:spPr>
          <a:xfrm rot="18900000">
            <a:off x="8104583" y="2813862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43"/>
          </p:nvPr>
        </p:nvSpPr>
        <p:spPr>
          <a:xfrm rot="18900000">
            <a:off x="8738045" y="2510275"/>
            <a:ext cx="1843088" cy="223837"/>
          </a:xfrm>
          <a:solidFill>
            <a:srgbClr val="E31A79"/>
          </a:solidFill>
        </p:spPr>
        <p:txBody>
          <a:bodyPr tIns="32400">
            <a:noAutofit/>
          </a:bodyPr>
          <a:lstStyle>
            <a:lvl1pPr algn="ctr">
              <a:buNone/>
              <a:defRPr sz="105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6119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69" y="462634"/>
            <a:ext cx="8229600" cy="952500"/>
          </a:xfrm>
        </p:spPr>
        <p:txBody>
          <a:bodyPr/>
          <a:lstStyle>
            <a:lvl1pPr>
              <a:lnSpc>
                <a:spcPts val="23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448462" y="1414800"/>
            <a:ext cx="2516188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448462" y="1737083"/>
            <a:ext cx="3730251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448463" y="2064129"/>
            <a:ext cx="3069028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448462" y="2391175"/>
            <a:ext cx="4123538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23" hasCustomPrompt="1"/>
          </p:nvPr>
        </p:nvSpPr>
        <p:spPr>
          <a:xfrm>
            <a:off x="448462" y="2713458"/>
            <a:ext cx="3924435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448462" y="3035741"/>
            <a:ext cx="2691613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25" hasCustomPrompt="1"/>
          </p:nvPr>
        </p:nvSpPr>
        <p:spPr>
          <a:xfrm>
            <a:off x="448462" y="3358024"/>
            <a:ext cx="3400867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26" hasCustomPrompt="1"/>
          </p:nvPr>
        </p:nvSpPr>
        <p:spPr>
          <a:xfrm>
            <a:off x="448462" y="3680307"/>
            <a:ext cx="3083777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27" hasCustomPrompt="1"/>
          </p:nvPr>
        </p:nvSpPr>
        <p:spPr>
          <a:xfrm>
            <a:off x="448462" y="4007350"/>
            <a:ext cx="2346357" cy="318135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text</a:t>
            </a:r>
            <a:endParaRPr lang="en-GB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163207" y="1335087"/>
            <a:ext cx="3466443" cy="36862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0068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5" y="460281"/>
            <a:ext cx="8229600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333501"/>
            <a:ext cx="5007077" cy="361223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22" y="1306286"/>
            <a:ext cx="4036728" cy="317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5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5" y="460281"/>
            <a:ext cx="8229600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1978" y="1333502"/>
            <a:ext cx="2520000" cy="1601428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412964" y="1335088"/>
            <a:ext cx="2520000" cy="1600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2519524" y="3240955"/>
            <a:ext cx="2520000" cy="1601428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5410510" y="3242541"/>
            <a:ext cx="2520000" cy="1600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8364" y="1306286"/>
            <a:ext cx="4036728" cy="317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28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5" y="460281"/>
            <a:ext cx="8229600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2273" y="1684622"/>
            <a:ext cx="2520000" cy="1601428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3259" y="1686208"/>
            <a:ext cx="2520000" cy="1600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199819" y="3562815"/>
            <a:ext cx="2520000" cy="1601428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6090805" y="3564401"/>
            <a:ext cx="2520000" cy="1600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61042" y="1690722"/>
            <a:ext cx="2520000" cy="1601428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358588" y="3568915"/>
            <a:ext cx="2520000" cy="1601428"/>
          </a:xfrm>
        </p:spPr>
        <p:txBody>
          <a:bodyPr>
            <a:normAutofit/>
          </a:bodyPr>
          <a:lstStyle>
            <a:lvl1pPr marL="0" indent="0">
              <a:spcAft>
                <a:spcPts val="300"/>
              </a:spcAft>
              <a:buNone/>
              <a:defRPr sz="1800">
                <a:solidFill>
                  <a:srgbClr val="344447"/>
                </a:solidFill>
              </a:defRPr>
            </a:lvl1pPr>
            <a:lvl2pPr marL="4572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2pPr>
            <a:lvl3pPr marL="9144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3pPr>
            <a:lvl4pPr marL="13716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4pPr>
            <a:lvl5pPr marL="1828800" indent="0">
              <a:spcAft>
                <a:spcPts val="300"/>
              </a:spcAft>
              <a:buNone/>
              <a:defRPr>
                <a:solidFill>
                  <a:srgbClr val="3444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5" y="1408395"/>
            <a:ext cx="2516188" cy="216000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SERVICE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3205910" y="1414495"/>
            <a:ext cx="2516188" cy="216000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SERVICE</a:t>
            </a:r>
            <a:endParaRPr lang="en-GB" dirty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21" hasCustomPrompt="1"/>
          </p:nvPr>
        </p:nvSpPr>
        <p:spPr>
          <a:xfrm>
            <a:off x="6091517" y="1405961"/>
            <a:ext cx="2516188" cy="216000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SERVICE</a:t>
            </a:r>
            <a:endParaRPr lang="en-GB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364875" y="3279864"/>
            <a:ext cx="2516188" cy="216000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SERVICE</a:t>
            </a:r>
            <a:endParaRPr lang="en-GB" dirty="0"/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23" hasCustomPrompt="1"/>
          </p:nvPr>
        </p:nvSpPr>
        <p:spPr>
          <a:xfrm>
            <a:off x="3212010" y="3285964"/>
            <a:ext cx="2516188" cy="216000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SERVICE</a:t>
            </a:r>
            <a:endParaRPr lang="en-GB" dirty="0"/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6097617" y="3277430"/>
            <a:ext cx="2516188" cy="216000"/>
          </a:xfrm>
          <a:solidFill>
            <a:srgbClr val="E31A79"/>
          </a:solidFill>
        </p:spPr>
        <p:txBody>
          <a:bodyPr anchor="ctr" anchorCtr="0">
            <a:noAutofit/>
          </a:bodyPr>
          <a:lstStyle>
            <a:lvl1pPr>
              <a:buNone/>
              <a:defRPr sz="11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ADD 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428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5" y="460281"/>
            <a:ext cx="8229600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28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-Bio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5" y="460281"/>
            <a:ext cx="8229600" cy="952500"/>
          </a:xfrm>
        </p:spPr>
        <p:txBody>
          <a:bodyPr anchor="t" anchorCtr="0"/>
          <a:lstStyle>
            <a:lvl1pPr>
              <a:lnSpc>
                <a:spcPts val="23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63715" y="2073833"/>
            <a:ext cx="4489450" cy="3006181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157663" y="1320278"/>
            <a:ext cx="4427537" cy="415925"/>
          </a:xfrm>
        </p:spPr>
        <p:txBody>
          <a:bodyPr>
            <a:noAutofit/>
          </a:bodyPr>
          <a:lstStyle>
            <a:lvl1pPr>
              <a:buNone/>
              <a:defRPr sz="1600" b="1" cap="all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600" cap="all" baseline="0">
                <a:latin typeface="Helvetica Neue" pitchFamily="2" charset="0"/>
              </a:defRPr>
            </a:lvl2pPr>
            <a:lvl3pPr>
              <a:buNone/>
              <a:defRPr sz="1600" cap="all" baseline="0">
                <a:latin typeface="Helvetica Neue" pitchFamily="2" charset="0"/>
              </a:defRPr>
            </a:lvl3pPr>
            <a:lvl4pPr>
              <a:buNone/>
              <a:defRPr sz="1600" cap="all" baseline="0">
                <a:latin typeface="Helvetica Neue" pitchFamily="2" charset="0"/>
              </a:defRPr>
            </a:lvl4pPr>
            <a:lvl5pPr>
              <a:buNone/>
              <a:defRPr sz="1600" cap="all" baseline="0">
                <a:latin typeface="Helvetica Neue" pitchFamily="2" charset="0"/>
              </a:defRPr>
            </a:lvl5pPr>
          </a:lstStyle>
          <a:p>
            <a:pPr lvl="0"/>
            <a:r>
              <a:rPr lang="en-US" dirty="0" smtClean="0"/>
              <a:t>Team player name</a:t>
            </a:r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166124" y="1658952"/>
            <a:ext cx="4427537" cy="415925"/>
          </a:xfrm>
        </p:spPr>
        <p:txBody>
          <a:bodyPr>
            <a:noAutofit/>
          </a:bodyPr>
          <a:lstStyle>
            <a:lvl1pPr>
              <a:buNone/>
              <a:defRPr sz="1600" b="1" cap="none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600" cap="all" baseline="0">
                <a:latin typeface="Helvetica Neue" pitchFamily="2" charset="0"/>
              </a:defRPr>
            </a:lvl2pPr>
            <a:lvl3pPr>
              <a:buNone/>
              <a:defRPr sz="1600" cap="all" baseline="0">
                <a:latin typeface="Helvetica Neue" pitchFamily="2" charset="0"/>
              </a:defRPr>
            </a:lvl3pPr>
            <a:lvl4pPr>
              <a:buNone/>
              <a:defRPr sz="1600" cap="all" baseline="0">
                <a:latin typeface="Helvetica Neue" pitchFamily="2" charset="0"/>
              </a:defRPr>
            </a:lvl4pPr>
            <a:lvl5pPr>
              <a:buNone/>
              <a:defRPr sz="1600" cap="all" baseline="0">
                <a:latin typeface="Helvetica Neue" pitchFamily="2" charset="0"/>
              </a:defRPr>
            </a:lvl5pPr>
          </a:lstStyle>
          <a:p>
            <a:pPr lvl="0"/>
            <a:r>
              <a:rPr lang="en-US" dirty="0" smtClean="0"/>
              <a:t>Team player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428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1620" y="0"/>
            <a:ext cx="3073474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669" y="38152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222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E8A4-B6C8-4346-ADD1-84C6930EF6A5}" type="datetimeFigureOut">
              <a:rPr lang="en-GB" smtClean="0"/>
              <a:pPr/>
              <a:t>03/12/2012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ABA4-253D-44E9-97A8-82E0FB6AF7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7374" y="463557"/>
            <a:ext cx="353961" cy="132736"/>
          </a:xfrm>
          <a:prstGeom prst="rect">
            <a:avLst/>
          </a:prstGeom>
          <a:solidFill>
            <a:srgbClr val="E31A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4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6" r:id="rId4"/>
    <p:sldLayoutId id="2147483660" r:id="rId5"/>
    <p:sldLayoutId id="2147483662" r:id="rId6"/>
    <p:sldLayoutId id="2147483664" r:id="rId7"/>
    <p:sldLayoutId id="2147483665" r:id="rId8"/>
    <p:sldLayoutId id="2147483667" r:id="rId9"/>
    <p:sldLayoutId id="2147483658" r:id="rId10"/>
    <p:sldLayoutId id="2147483661" r:id="rId11"/>
    <p:sldLayoutId id="214748365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800" b="1" kern="1200" cap="all" baseline="0">
          <a:solidFill>
            <a:srgbClr val="34444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34444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4444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34444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4444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4444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napraviti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sr-Latn-RS" dirty="0" smtClean="0"/>
              <a:t>svoj </a:t>
            </a:r>
            <a:r>
              <a:rPr lang="sr-Latn-RS" dirty="0" smtClean="0">
                <a:solidFill>
                  <a:srgbClr val="E31A79"/>
                </a:solidFill>
              </a:rPr>
              <a:t>blog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sr-Latn-RS" dirty="0" smtClean="0"/>
              <a:t>u nekoliko lakih koraka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Kratka</a:t>
            </a:r>
            <a:r>
              <a:rPr lang="en-GB" dirty="0" smtClean="0"/>
              <a:t> </a:t>
            </a:r>
            <a:r>
              <a:rPr lang="en-GB" dirty="0" err="1" smtClean="0"/>
              <a:t>pri</a:t>
            </a:r>
            <a:r>
              <a:rPr lang="sr-Latn-RS" dirty="0" smtClean="0"/>
              <a:t>ča </a:t>
            </a:r>
            <a:r>
              <a:rPr lang="sr-Latn-RS" dirty="0"/>
              <a:t>o</a:t>
            </a:r>
            <a:r>
              <a:rPr lang="en-GB" dirty="0" smtClean="0"/>
              <a:t> </a:t>
            </a:r>
            <a:r>
              <a:rPr lang="en-GB" dirty="0" err="1" smtClean="0"/>
              <a:t>domen</a:t>
            </a:r>
            <a:r>
              <a:rPr lang="sr-Latn-RS" dirty="0" smtClean="0"/>
              <a:t>ima</a:t>
            </a:r>
            <a:r>
              <a:rPr lang="en-GB" dirty="0" smtClean="0"/>
              <a:t>, hosting</a:t>
            </a:r>
            <a:r>
              <a:rPr lang="sr-Latn-RS" dirty="0" smtClean="0"/>
              <a:t>u</a:t>
            </a:r>
            <a:r>
              <a:rPr lang="en-GB" dirty="0" smtClean="0"/>
              <a:t>, </a:t>
            </a:r>
            <a:r>
              <a:rPr lang="en-GB" dirty="0" err="1" smtClean="0"/>
              <a:t>WordPress</a:t>
            </a:r>
            <a:r>
              <a:rPr lang="sr-Latn-RS" dirty="0" smtClean="0"/>
              <a:t>u</a:t>
            </a:r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7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</a:t>
            </a:r>
            <a:br>
              <a:rPr lang="sr-Latn-RS" dirty="0" smtClean="0"/>
            </a:br>
            <a:r>
              <a:rPr lang="sr-Latn-RS" dirty="0" smtClean="0">
                <a:solidFill>
                  <a:srgbClr val="D7D7D7"/>
                </a:solidFill>
              </a:rPr>
              <a:t>/ Postovi</a:t>
            </a:r>
            <a:endParaRPr lang="en-GB" dirty="0">
              <a:solidFill>
                <a:srgbClr val="D7D7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Smislite cool naslov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2558" y="1511301"/>
            <a:ext cx="1122326" cy="236384"/>
          </a:xfrm>
        </p:spPr>
        <p:txBody>
          <a:bodyPr/>
          <a:lstStyle/>
          <a:p>
            <a:r>
              <a:rPr lang="sr-Latn-RS" dirty="0" smtClean="0"/>
              <a:t>NASLOV</a:t>
            </a:r>
            <a:endParaRPr lang="en-GB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71280" y="2275336"/>
            <a:ext cx="1633967" cy="236384"/>
          </a:xfrm>
          <a:prstGeom prst="rect">
            <a:avLst/>
          </a:prstGeom>
          <a:solidFill>
            <a:srgbClr val="E31A79"/>
          </a:solidFill>
        </p:spPr>
        <p:txBody>
          <a:bodyPr vert="horz" lIns="91440" tIns="3240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Sadržaj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2030" y="2540586"/>
            <a:ext cx="2176017" cy="8173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dirty="0" smtClean="0"/>
              <a:t>Suština vašeg blog posta, lako dodavanje slika</a:t>
            </a:r>
            <a:endParaRPr lang="en-GB" sz="14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70000" y="3226872"/>
            <a:ext cx="1422595" cy="236384"/>
          </a:xfrm>
          <a:prstGeom prst="rect">
            <a:avLst/>
          </a:prstGeom>
          <a:solidFill>
            <a:srgbClr val="E31A79"/>
          </a:solidFill>
        </p:spPr>
        <p:txBody>
          <a:bodyPr vert="horz" lIns="91440" tIns="3240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Objava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0750" y="3492121"/>
            <a:ext cx="2177297" cy="184828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dirty="0" smtClean="0"/>
              <a:t>Podesite format i izgled blog članka, stavite ga u kategoriju i objavite ga na svom blogu</a:t>
            </a:r>
          </a:p>
        </p:txBody>
      </p:sp>
      <p:pic>
        <p:nvPicPr>
          <p:cNvPr id="15" name="Picture Placeholder 14" descr="post.JPG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/>
          <a:srcRect l="11022" r="110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3835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7" grpId="0" animBg="1"/>
      <p:bldP spid="8" grpId="0" build="p"/>
      <p:bldP spid="9" grpId="0" animBg="1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Sharing i </a:t>
            </a:r>
            <a:r>
              <a:rPr lang="sr-Latn-RS" dirty="0" smtClean="0">
                <a:solidFill>
                  <a:srgbClr val="E31A79"/>
                </a:solidFill>
              </a:rPr>
              <a:t>interakcija</a:t>
            </a:r>
            <a:endParaRPr lang="en-GB" dirty="0">
              <a:solidFill>
                <a:srgbClr val="E31A7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ŠTA RADITI POSLE OBJAVLJIVANJA?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sr-Latn-RS" dirty="0" smtClean="0"/>
              <a:t>Share na Twitteru</a:t>
            </a:r>
            <a:endParaRPr lang="en-GB" dirty="0" smtClean="0"/>
          </a:p>
          <a:p>
            <a:pPr marL="342900" indent="-342900">
              <a:buFontTx/>
              <a:buChar char="-"/>
            </a:pPr>
            <a:r>
              <a:rPr lang="sr-Latn-RS" dirty="0" smtClean="0"/>
              <a:t>Share na Facebooku</a:t>
            </a:r>
          </a:p>
          <a:p>
            <a:pPr marL="342900" indent="-342900">
              <a:buFontTx/>
              <a:buChar char="-"/>
            </a:pPr>
            <a:r>
              <a:rPr lang="sr-Latn-RS" dirty="0" smtClean="0"/>
              <a:t>Share na Google Plusu i ostalim mrežama</a:t>
            </a:r>
          </a:p>
          <a:p>
            <a:pPr marL="342900" indent="-342900">
              <a:buFontTx/>
              <a:buChar char="-"/>
            </a:pPr>
            <a:r>
              <a:rPr lang="sr-Latn-RS" dirty="0" smtClean="0"/>
              <a:t>Odgovorite na komentare</a:t>
            </a:r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Z</a:t>
            </a:r>
            <a:r>
              <a:rPr lang="sr-Latn-RS" dirty="0" smtClean="0"/>
              <a:t>ahvalite se ljudima na RT-ovanju</a:t>
            </a:r>
          </a:p>
          <a:p>
            <a:pPr marL="342900" indent="-342900">
              <a:buFontTx/>
              <a:buChar char="-"/>
            </a:pPr>
            <a:r>
              <a:rPr lang="sr-Latn-RS" dirty="0" smtClean="0"/>
              <a:t>Ispratite posetu posle par dana</a:t>
            </a:r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04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BESRAMNA (SAMO)PROMOCIJA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1978" y="1333502"/>
            <a:ext cx="5438264" cy="1601428"/>
          </a:xfrm>
        </p:spPr>
        <p:txBody>
          <a:bodyPr/>
          <a:lstStyle/>
          <a:p>
            <a:r>
              <a:rPr lang="sr-Latn-RS" sz="1700" b="1" dirty="0" smtClean="0">
                <a:latin typeface="Arial" pitchFamily="34" charset="0"/>
                <a:cs typeface="Arial" pitchFamily="34" charset="0"/>
              </a:rPr>
              <a:t>KNJIGA</a:t>
            </a:r>
            <a:endParaRPr lang="en-GB" sz="1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/>
              <a:t>O svemu o čemu smo pričali, na 400 strana u knjizi Smashing WordPress koja je rezultat saradnje AdriaHosta i KompjuterBiblioteke.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5"/>
          </p:nvPr>
        </p:nvSpPr>
        <p:spPr>
          <a:xfrm>
            <a:off x="2519523" y="3240955"/>
            <a:ext cx="5433629" cy="1601428"/>
          </a:xfrm>
        </p:spPr>
        <p:txBody>
          <a:bodyPr>
            <a:normAutofit/>
          </a:bodyPr>
          <a:lstStyle/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PROMO KOD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/>
              <a:t>Za sve pratioce Blogomanije, promo kod sa 30% popusta </a:t>
            </a:r>
            <a:r>
              <a:rPr lang="sr-Latn-RS" dirty="0" smtClean="0">
                <a:solidFill>
                  <a:srgbClr val="E31A79"/>
                </a:solidFill>
              </a:rPr>
              <a:t>BLOGOMANIJA</a:t>
            </a:r>
            <a:r>
              <a:rPr lang="en-US" dirty="0" smtClean="0">
                <a:solidFill>
                  <a:srgbClr val="E31A79"/>
                </a:solidFill>
              </a:rPr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78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UGODAN</a:t>
            </a:r>
            <a:br>
              <a:rPr lang="sr-Latn-RS" dirty="0" smtClean="0"/>
            </a:br>
            <a:r>
              <a:rPr lang="sr-Latn-RS" dirty="0" smtClean="0"/>
              <a:t>BORAVAK</a:t>
            </a:r>
            <a:br>
              <a:rPr lang="sr-Latn-RS" dirty="0" smtClean="0"/>
            </a:br>
            <a:r>
              <a:rPr lang="sr-Latn-RS" dirty="0" smtClean="0"/>
              <a:t>na </a:t>
            </a:r>
            <a:r>
              <a:rPr lang="sr-Latn-RS" dirty="0" smtClean="0">
                <a:solidFill>
                  <a:srgbClr val="E31A79"/>
                </a:solidFill>
              </a:rPr>
              <a:t>BLOGOMANIJI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www.adriahost.rs</a:t>
            </a:r>
          </a:p>
          <a:p>
            <a:r>
              <a:rPr lang="sr-Latn-RS" dirty="0"/>
              <a:t>twitter.com/adriahost</a:t>
            </a:r>
          </a:p>
          <a:p>
            <a:r>
              <a:rPr lang="sr-Latn-RS" dirty="0"/>
              <a:t>facebook.com/adriahost</a:t>
            </a:r>
          </a:p>
          <a:p>
            <a:r>
              <a:rPr lang="sr-Latn-RS" dirty="0" smtClean="0"/>
              <a:t>instagram.com/adriahost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4506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SVE TU SPADA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sr-Latn-RS" dirty="0" smtClean="0">
                <a:solidFill>
                  <a:schemeClr val="bg1">
                    <a:lumMod val="75000"/>
                  </a:schemeClr>
                </a:solidFill>
              </a:rPr>
              <a:t>UKRATKO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13"/>
          </p:nvPr>
        </p:nvSpPr>
        <p:spPr>
          <a:xfrm rot="18900000">
            <a:off x="277536" y="2745580"/>
            <a:ext cx="1843088" cy="223837"/>
          </a:xfrm>
        </p:spPr>
        <p:txBody>
          <a:bodyPr/>
          <a:lstStyle/>
          <a:p>
            <a:r>
              <a:rPr lang="sr-Latn-RS" dirty="0" smtClean="0"/>
              <a:t>deljenje</a:t>
            </a:r>
            <a:endParaRPr lang="en-GB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14"/>
          </p:nvPr>
        </p:nvSpPr>
        <p:spPr>
          <a:xfrm rot="18900000">
            <a:off x="798239" y="2785104"/>
            <a:ext cx="1376120" cy="223837"/>
          </a:xfrm>
        </p:spPr>
        <p:txBody>
          <a:bodyPr/>
          <a:lstStyle/>
          <a:p>
            <a:r>
              <a:rPr lang="sr-Latn-RS" dirty="0" smtClean="0"/>
              <a:t>sadržaj</a:t>
            </a:r>
            <a:endParaRPr lang="en-GB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15"/>
          </p:nvPr>
        </p:nvSpPr>
        <p:spPr>
          <a:xfrm rot="18900000">
            <a:off x="915416" y="2601920"/>
            <a:ext cx="2163208" cy="223837"/>
          </a:xfrm>
        </p:spPr>
        <p:txBody>
          <a:bodyPr/>
          <a:lstStyle/>
          <a:p>
            <a:r>
              <a:rPr lang="sr-Latn-RS" dirty="0" smtClean="0"/>
              <a:t>Online reputacija</a:t>
            </a:r>
            <a:endParaRPr lang="en-GB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16"/>
          </p:nvPr>
        </p:nvSpPr>
        <p:spPr>
          <a:xfrm rot="18900000">
            <a:off x="1208244" y="2951967"/>
            <a:ext cx="1530789" cy="223837"/>
          </a:xfrm>
        </p:spPr>
        <p:txBody>
          <a:bodyPr/>
          <a:lstStyle/>
          <a:p>
            <a:r>
              <a:rPr lang="sr-Latn-RS" dirty="0" smtClean="0"/>
              <a:t>branding</a:t>
            </a:r>
            <a:endParaRPr lang="en-GB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17"/>
          </p:nvPr>
        </p:nvSpPr>
        <p:spPr>
          <a:xfrm rot="18900000">
            <a:off x="1598106" y="3050387"/>
            <a:ext cx="1212871" cy="223837"/>
          </a:xfrm>
        </p:spPr>
        <p:txBody>
          <a:bodyPr/>
          <a:lstStyle/>
          <a:p>
            <a:r>
              <a:rPr lang="sr-Latn-RS" dirty="0" smtClean="0"/>
              <a:t>članci</a:t>
            </a:r>
            <a:endParaRPr lang="en-GB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18"/>
          </p:nvPr>
        </p:nvSpPr>
        <p:spPr>
          <a:xfrm rot="18900000">
            <a:off x="1717176" y="3269163"/>
            <a:ext cx="1190666" cy="223837"/>
          </a:xfrm>
        </p:spPr>
        <p:txBody>
          <a:bodyPr/>
          <a:lstStyle/>
          <a:p>
            <a:r>
              <a:rPr lang="sr-Latn-RS" dirty="0" smtClean="0"/>
              <a:t>RSS</a:t>
            </a:r>
            <a:endParaRPr lang="en-GB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19"/>
          </p:nvPr>
        </p:nvSpPr>
        <p:spPr>
          <a:xfrm rot="18900000">
            <a:off x="2411200" y="2769981"/>
            <a:ext cx="1456056" cy="223837"/>
          </a:xfrm>
        </p:spPr>
        <p:txBody>
          <a:bodyPr/>
          <a:lstStyle/>
          <a:p>
            <a:r>
              <a:rPr lang="sr-Latn-RS" dirty="0" smtClean="0"/>
              <a:t>SEO OPtimizacija</a:t>
            </a:r>
            <a:endParaRPr lang="en-GB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20"/>
          </p:nvPr>
        </p:nvSpPr>
        <p:spPr>
          <a:xfrm rot="18900000">
            <a:off x="2154299" y="3287451"/>
            <a:ext cx="1590684" cy="223837"/>
          </a:xfrm>
        </p:spPr>
        <p:txBody>
          <a:bodyPr/>
          <a:lstStyle/>
          <a:p>
            <a:r>
              <a:rPr lang="sr-Latn-RS" dirty="0" smtClean="0"/>
              <a:t>Online strategija</a:t>
            </a:r>
            <a:endParaRPr lang="en-GB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21"/>
          </p:nvPr>
        </p:nvSpPr>
        <p:spPr>
          <a:xfrm rot="18900000">
            <a:off x="2706909" y="2934557"/>
            <a:ext cx="1843088" cy="223837"/>
          </a:xfrm>
        </p:spPr>
        <p:txBody>
          <a:bodyPr/>
          <a:lstStyle/>
          <a:p>
            <a:r>
              <a:rPr lang="sr-Latn-RS" dirty="0" smtClean="0"/>
              <a:t>Networking</a:t>
            </a:r>
            <a:endParaRPr lang="en-GB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22"/>
          </p:nvPr>
        </p:nvSpPr>
        <p:spPr>
          <a:xfrm rot="18900000">
            <a:off x="3161778" y="2808983"/>
            <a:ext cx="1843088" cy="223837"/>
          </a:xfrm>
        </p:spPr>
        <p:txBody>
          <a:bodyPr/>
          <a:lstStyle/>
          <a:p>
            <a:r>
              <a:rPr lang="sr-Latn-RS" dirty="0" smtClean="0"/>
              <a:t>KONFERENCIJE</a:t>
            </a:r>
            <a:endParaRPr lang="en-GB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23"/>
          </p:nvPr>
        </p:nvSpPr>
        <p:spPr>
          <a:xfrm rot="18900000">
            <a:off x="3207608" y="2971882"/>
            <a:ext cx="2085807" cy="223837"/>
          </a:xfrm>
        </p:spPr>
        <p:txBody>
          <a:bodyPr/>
          <a:lstStyle/>
          <a:p>
            <a:r>
              <a:rPr lang="sr-Latn-RS" dirty="0" smtClean="0"/>
              <a:t>FOtografije</a:t>
            </a:r>
            <a:endParaRPr lang="en-GB" dirty="0"/>
          </a:p>
        </p:txBody>
      </p:sp>
      <p:sp>
        <p:nvSpPr>
          <p:cNvPr id="153" name="Text Placeholder 152"/>
          <p:cNvSpPr>
            <a:spLocks noGrp="1"/>
          </p:cNvSpPr>
          <p:nvPr>
            <p:ph type="body" sz="quarter" idx="24"/>
          </p:nvPr>
        </p:nvSpPr>
        <p:spPr>
          <a:xfrm rot="18900000">
            <a:off x="3887818" y="2921748"/>
            <a:ext cx="1482689" cy="223837"/>
          </a:xfrm>
        </p:spPr>
        <p:txBody>
          <a:bodyPr/>
          <a:lstStyle/>
          <a:p>
            <a:r>
              <a:rPr lang="sr-Latn-RS" dirty="0" smtClean="0"/>
              <a:t>Online zarada</a:t>
            </a:r>
            <a:endParaRPr lang="en-GB" dirty="0"/>
          </a:p>
        </p:txBody>
      </p:sp>
      <p:sp>
        <p:nvSpPr>
          <p:cNvPr id="154" name="Text Placeholder 153"/>
          <p:cNvSpPr>
            <a:spLocks noGrp="1"/>
          </p:cNvSpPr>
          <p:nvPr>
            <p:ph type="body" sz="quarter" idx="25"/>
          </p:nvPr>
        </p:nvSpPr>
        <p:spPr>
          <a:xfrm rot="18900000">
            <a:off x="4213661" y="2745581"/>
            <a:ext cx="1843088" cy="223837"/>
          </a:xfrm>
        </p:spPr>
        <p:txBody>
          <a:bodyPr/>
          <a:lstStyle/>
          <a:p>
            <a:r>
              <a:rPr lang="sr-Latn-RS" dirty="0" smtClean="0"/>
              <a:t>Online Izdavaštvo</a:t>
            </a:r>
            <a:endParaRPr lang="en-GB" dirty="0"/>
          </a:p>
        </p:txBody>
      </p:sp>
      <p:sp>
        <p:nvSpPr>
          <p:cNvPr id="155" name="Text Placeholder 154"/>
          <p:cNvSpPr>
            <a:spLocks noGrp="1"/>
          </p:cNvSpPr>
          <p:nvPr>
            <p:ph type="body" sz="quarter" idx="26"/>
          </p:nvPr>
        </p:nvSpPr>
        <p:spPr>
          <a:xfrm rot="18900000">
            <a:off x="4651532" y="2635852"/>
            <a:ext cx="1843088" cy="223837"/>
          </a:xfrm>
        </p:spPr>
        <p:txBody>
          <a:bodyPr/>
          <a:lstStyle/>
          <a:p>
            <a:r>
              <a:rPr lang="sr-Latn-RS" dirty="0" smtClean="0"/>
              <a:t>MIKRONIŠE</a:t>
            </a:r>
            <a:endParaRPr lang="en-GB" dirty="0"/>
          </a:p>
        </p:txBody>
      </p:sp>
      <p:sp>
        <p:nvSpPr>
          <p:cNvPr id="156" name="Text Placeholder 155"/>
          <p:cNvSpPr>
            <a:spLocks noGrp="1"/>
          </p:cNvSpPr>
          <p:nvPr>
            <p:ph type="body" sz="quarter" idx="27"/>
          </p:nvPr>
        </p:nvSpPr>
        <p:spPr>
          <a:xfrm rot="18900000">
            <a:off x="5317731" y="2487146"/>
            <a:ext cx="1466457" cy="223837"/>
          </a:xfrm>
        </p:spPr>
        <p:txBody>
          <a:bodyPr/>
          <a:lstStyle/>
          <a:p>
            <a:r>
              <a:rPr lang="sr-Latn-RS" dirty="0" smtClean="0"/>
              <a:t>Posećenost</a:t>
            </a:r>
            <a:endParaRPr lang="en-GB" dirty="0"/>
          </a:p>
        </p:txBody>
      </p:sp>
      <p:sp>
        <p:nvSpPr>
          <p:cNvPr id="157" name="Text Placeholder 156"/>
          <p:cNvSpPr>
            <a:spLocks noGrp="1"/>
          </p:cNvSpPr>
          <p:nvPr>
            <p:ph type="body" sz="quarter" idx="28"/>
          </p:nvPr>
        </p:nvSpPr>
        <p:spPr>
          <a:xfrm rot="18900000">
            <a:off x="5200247" y="2745581"/>
            <a:ext cx="1843088" cy="223837"/>
          </a:xfrm>
        </p:spPr>
        <p:txBody>
          <a:bodyPr/>
          <a:lstStyle/>
          <a:p>
            <a:r>
              <a:rPr lang="sr-Latn-RS" dirty="0" smtClean="0"/>
              <a:t>Affiliate programi</a:t>
            </a:r>
            <a:endParaRPr lang="en-GB" dirty="0"/>
          </a:p>
        </p:txBody>
      </p:sp>
      <p:sp>
        <p:nvSpPr>
          <p:cNvPr id="158" name="Text Placeholder 157"/>
          <p:cNvSpPr>
            <a:spLocks noGrp="1"/>
          </p:cNvSpPr>
          <p:nvPr>
            <p:ph type="body" sz="quarter" idx="29"/>
          </p:nvPr>
        </p:nvSpPr>
        <p:spPr>
          <a:xfrm rot="18900000">
            <a:off x="5613650" y="2663589"/>
            <a:ext cx="1843088" cy="223837"/>
          </a:xfrm>
        </p:spPr>
        <p:txBody>
          <a:bodyPr/>
          <a:lstStyle/>
          <a:p>
            <a:r>
              <a:rPr lang="sr-Latn-RS" dirty="0" smtClean="0"/>
              <a:t>dizajn</a:t>
            </a:r>
            <a:endParaRPr lang="en-GB" dirty="0"/>
          </a:p>
        </p:txBody>
      </p:sp>
      <p:sp>
        <p:nvSpPr>
          <p:cNvPr id="159" name="Text Placeholder 158"/>
          <p:cNvSpPr>
            <a:spLocks noGrp="1"/>
          </p:cNvSpPr>
          <p:nvPr>
            <p:ph type="body" sz="quarter" idx="30"/>
          </p:nvPr>
        </p:nvSpPr>
        <p:spPr>
          <a:xfrm rot="18900000">
            <a:off x="5763980" y="2556047"/>
            <a:ext cx="2420524" cy="223837"/>
          </a:xfrm>
        </p:spPr>
        <p:txBody>
          <a:bodyPr/>
          <a:lstStyle/>
          <a:p>
            <a:r>
              <a:rPr lang="sr-Latn-RS" dirty="0" smtClean="0"/>
              <a:t>hosting</a:t>
            </a:r>
            <a:endParaRPr lang="en-GB" dirty="0"/>
          </a:p>
        </p:txBody>
      </p:sp>
      <p:sp>
        <p:nvSpPr>
          <p:cNvPr id="160" name="Text Placeholder 159"/>
          <p:cNvSpPr>
            <a:spLocks noGrp="1"/>
          </p:cNvSpPr>
          <p:nvPr>
            <p:ph type="body" sz="quarter" idx="31"/>
          </p:nvPr>
        </p:nvSpPr>
        <p:spPr>
          <a:xfrm rot="18900000">
            <a:off x="6305725" y="2633109"/>
            <a:ext cx="1843088" cy="223837"/>
          </a:xfrm>
        </p:spPr>
        <p:txBody>
          <a:bodyPr/>
          <a:lstStyle/>
          <a:p>
            <a:r>
              <a:rPr lang="sr-Latn-RS" dirty="0" smtClean="0"/>
              <a:t>Domeni</a:t>
            </a:r>
            <a:endParaRPr lang="en-GB" dirty="0"/>
          </a:p>
        </p:txBody>
      </p:sp>
      <p:sp>
        <p:nvSpPr>
          <p:cNvPr id="161" name="Text Placeholder 160"/>
          <p:cNvSpPr>
            <a:spLocks noGrp="1"/>
          </p:cNvSpPr>
          <p:nvPr>
            <p:ph type="body" sz="quarter" idx="32"/>
          </p:nvPr>
        </p:nvSpPr>
        <p:spPr>
          <a:xfrm rot="18900000">
            <a:off x="6305140" y="3031577"/>
            <a:ext cx="1705760" cy="223837"/>
          </a:xfrm>
        </p:spPr>
        <p:txBody>
          <a:bodyPr/>
          <a:lstStyle/>
          <a:p>
            <a:r>
              <a:rPr lang="sr-Latn-RS" dirty="0" smtClean="0"/>
              <a:t>Baze podataka</a:t>
            </a:r>
            <a:endParaRPr lang="en-GB" dirty="0"/>
          </a:p>
        </p:txBody>
      </p:sp>
      <p:sp>
        <p:nvSpPr>
          <p:cNvPr id="162" name="Text Placeholder 161"/>
          <p:cNvSpPr>
            <a:spLocks noGrp="1"/>
          </p:cNvSpPr>
          <p:nvPr>
            <p:ph type="body" sz="quarter" idx="33"/>
          </p:nvPr>
        </p:nvSpPr>
        <p:spPr>
          <a:xfrm rot="18900000">
            <a:off x="6522675" y="2954783"/>
            <a:ext cx="2083068" cy="223837"/>
          </a:xfrm>
        </p:spPr>
        <p:txBody>
          <a:bodyPr/>
          <a:lstStyle/>
          <a:p>
            <a:r>
              <a:rPr lang="sr-Latn-RS" dirty="0" smtClean="0"/>
              <a:t>EMAIL KOMUNIKACIJA</a:t>
            </a:r>
            <a:endParaRPr lang="en-GB" dirty="0"/>
          </a:p>
        </p:txBody>
      </p:sp>
      <p:sp>
        <p:nvSpPr>
          <p:cNvPr id="163" name="Text Placeholder 162"/>
          <p:cNvSpPr>
            <a:spLocks noGrp="1"/>
          </p:cNvSpPr>
          <p:nvPr>
            <p:ph type="body" sz="quarter" idx="34"/>
          </p:nvPr>
        </p:nvSpPr>
        <p:spPr>
          <a:xfrm rot="18900000">
            <a:off x="7182379" y="2745581"/>
            <a:ext cx="1843088" cy="223837"/>
          </a:xfrm>
        </p:spPr>
        <p:txBody>
          <a:bodyPr/>
          <a:lstStyle/>
          <a:p>
            <a:r>
              <a:rPr lang="sr-Latn-RS" dirty="0" smtClean="0"/>
              <a:t>marketing</a:t>
            </a:r>
            <a:endParaRPr lang="en-GB" dirty="0"/>
          </a:p>
        </p:txBody>
      </p:sp>
      <p:sp>
        <p:nvSpPr>
          <p:cNvPr id="164" name="Text Placeholder 163"/>
          <p:cNvSpPr>
            <a:spLocks noGrp="1"/>
          </p:cNvSpPr>
          <p:nvPr>
            <p:ph type="body" sz="quarter" idx="35"/>
          </p:nvPr>
        </p:nvSpPr>
        <p:spPr>
          <a:xfrm rot="18900000">
            <a:off x="-1295110" y="2671213"/>
            <a:ext cx="1843088" cy="223837"/>
          </a:xfrm>
        </p:spPr>
        <p:txBody>
          <a:bodyPr/>
          <a:lstStyle/>
          <a:p>
            <a:r>
              <a:rPr lang="sr-Latn-RS" dirty="0" smtClean="0"/>
              <a:t>blog</a:t>
            </a:r>
            <a:endParaRPr lang="en-GB" dirty="0"/>
          </a:p>
        </p:txBody>
      </p:sp>
      <p:sp>
        <p:nvSpPr>
          <p:cNvPr id="165" name="Text Placeholder 164"/>
          <p:cNvSpPr>
            <a:spLocks noGrp="1"/>
          </p:cNvSpPr>
          <p:nvPr>
            <p:ph type="body" sz="quarter" idx="36"/>
          </p:nvPr>
        </p:nvSpPr>
        <p:spPr>
          <a:xfrm rot="18900000">
            <a:off x="-1060115" y="2766307"/>
            <a:ext cx="1843088" cy="223837"/>
          </a:xfrm>
        </p:spPr>
        <p:txBody>
          <a:bodyPr/>
          <a:lstStyle/>
          <a:p>
            <a:r>
              <a:rPr lang="sr-Latn-RS" dirty="0" smtClean="0"/>
              <a:t>wordpress</a:t>
            </a:r>
            <a:endParaRPr lang="en-GB" dirty="0"/>
          </a:p>
        </p:txBody>
      </p:sp>
      <p:sp>
        <p:nvSpPr>
          <p:cNvPr id="166" name="Text Placeholder 165"/>
          <p:cNvSpPr>
            <a:spLocks noGrp="1"/>
          </p:cNvSpPr>
          <p:nvPr>
            <p:ph type="body" sz="quarter" idx="37"/>
          </p:nvPr>
        </p:nvSpPr>
        <p:spPr>
          <a:xfrm rot="18900000">
            <a:off x="-649215" y="2684626"/>
            <a:ext cx="1843088" cy="223837"/>
          </a:xfrm>
        </p:spPr>
        <p:txBody>
          <a:bodyPr/>
          <a:lstStyle/>
          <a:p>
            <a:r>
              <a:rPr lang="sr-Latn-RS" dirty="0" smtClean="0"/>
              <a:t>FORUM</a:t>
            </a:r>
            <a:endParaRPr lang="en-GB" dirty="0"/>
          </a:p>
        </p:txBody>
      </p:sp>
      <p:sp>
        <p:nvSpPr>
          <p:cNvPr id="167" name="Text Placeholder 166"/>
          <p:cNvSpPr>
            <a:spLocks noGrp="1"/>
          </p:cNvSpPr>
          <p:nvPr>
            <p:ph type="body" sz="quarter" idx="38"/>
          </p:nvPr>
        </p:nvSpPr>
        <p:spPr>
          <a:xfrm rot="18900000">
            <a:off x="-630711" y="3021529"/>
            <a:ext cx="1791064" cy="223837"/>
          </a:xfrm>
        </p:spPr>
        <p:txBody>
          <a:bodyPr/>
          <a:lstStyle/>
          <a:p>
            <a:r>
              <a:rPr lang="en-GB" dirty="0" smtClean="0"/>
              <a:t>EMAIL MARKETING</a:t>
            </a:r>
            <a:endParaRPr lang="en-GB" dirty="0"/>
          </a:p>
        </p:txBody>
      </p:sp>
      <p:sp>
        <p:nvSpPr>
          <p:cNvPr id="168" name="Text Placeholder 167"/>
          <p:cNvSpPr>
            <a:spLocks noGrp="1"/>
          </p:cNvSpPr>
          <p:nvPr>
            <p:ph type="body" sz="quarter" idx="39"/>
          </p:nvPr>
        </p:nvSpPr>
        <p:spPr>
          <a:xfrm rot="18900000">
            <a:off x="-183461" y="2878779"/>
            <a:ext cx="1843088" cy="223837"/>
          </a:xfrm>
        </p:spPr>
        <p:txBody>
          <a:bodyPr/>
          <a:lstStyle/>
          <a:p>
            <a:r>
              <a:rPr lang="sr-Latn-RS" dirty="0" smtClean="0"/>
              <a:t>followeri</a:t>
            </a:r>
            <a:endParaRPr lang="en-GB" dirty="0"/>
          </a:p>
        </p:txBody>
      </p:sp>
      <p:sp>
        <p:nvSpPr>
          <p:cNvPr id="169" name="Text Placeholder 168"/>
          <p:cNvSpPr>
            <a:spLocks noGrp="1"/>
          </p:cNvSpPr>
          <p:nvPr>
            <p:ph type="body" sz="quarter" idx="40"/>
          </p:nvPr>
        </p:nvSpPr>
        <p:spPr>
          <a:xfrm rot="18900000">
            <a:off x="8021095" y="2434944"/>
            <a:ext cx="1450690" cy="223837"/>
          </a:xfrm>
        </p:spPr>
        <p:txBody>
          <a:bodyPr/>
          <a:lstStyle/>
          <a:p>
            <a:r>
              <a:rPr lang="sr-Latn-RS" dirty="0" smtClean="0"/>
              <a:t>Infografike</a:t>
            </a:r>
            <a:endParaRPr lang="en-GB" dirty="0"/>
          </a:p>
        </p:txBody>
      </p:sp>
      <p:sp>
        <p:nvSpPr>
          <p:cNvPr id="170" name="Text Placeholder 169"/>
          <p:cNvSpPr>
            <a:spLocks noGrp="1"/>
          </p:cNvSpPr>
          <p:nvPr>
            <p:ph type="body" sz="quarter" idx="41"/>
          </p:nvPr>
        </p:nvSpPr>
        <p:spPr>
          <a:xfrm rot="18900000">
            <a:off x="7767538" y="2822390"/>
            <a:ext cx="1843088" cy="223837"/>
          </a:xfrm>
        </p:spPr>
        <p:txBody>
          <a:bodyPr/>
          <a:lstStyle/>
          <a:p>
            <a:r>
              <a:rPr lang="sr-Latn-RS" dirty="0" smtClean="0"/>
              <a:t>TUTORIJALI</a:t>
            </a:r>
            <a:endParaRPr lang="en-GB" dirty="0"/>
          </a:p>
        </p:txBody>
      </p:sp>
      <p:sp>
        <p:nvSpPr>
          <p:cNvPr id="171" name="Text Placeholder 170"/>
          <p:cNvSpPr>
            <a:spLocks noGrp="1"/>
          </p:cNvSpPr>
          <p:nvPr>
            <p:ph type="body" sz="quarter" idx="42"/>
          </p:nvPr>
        </p:nvSpPr>
        <p:spPr>
          <a:xfrm rot="18900000">
            <a:off x="8365844" y="2705644"/>
            <a:ext cx="1537002" cy="223837"/>
          </a:xfrm>
        </p:spPr>
        <p:txBody>
          <a:bodyPr/>
          <a:lstStyle/>
          <a:p>
            <a:r>
              <a:rPr lang="sr-Latn-RS" dirty="0" smtClean="0"/>
              <a:t>Logotip</a:t>
            </a:r>
            <a:endParaRPr lang="en-GB" dirty="0"/>
          </a:p>
        </p:txBody>
      </p:sp>
      <p:sp>
        <p:nvSpPr>
          <p:cNvPr id="172" name="Text Placeholder 171"/>
          <p:cNvSpPr>
            <a:spLocks noGrp="1"/>
          </p:cNvSpPr>
          <p:nvPr>
            <p:ph type="body" sz="quarter" idx="43"/>
          </p:nvPr>
        </p:nvSpPr>
        <p:spPr>
          <a:xfrm rot="18900000">
            <a:off x="8823193" y="2715838"/>
            <a:ext cx="1261666" cy="223837"/>
          </a:xfrm>
        </p:spPr>
        <p:txBody>
          <a:bodyPr/>
          <a:lstStyle/>
          <a:p>
            <a:r>
              <a:rPr lang="sr-Latn-RS" dirty="0" smtClean="0"/>
              <a:t>INFORMAcije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"/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5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5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50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5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5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5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5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5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50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5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4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50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5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5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50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5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7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50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5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85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50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5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50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5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15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50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5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3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50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5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45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50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5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6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50"/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5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75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50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5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9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50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5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5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50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5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2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50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5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35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50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5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5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150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15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65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150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5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8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50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15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95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50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5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100"/>
                            </p:stCondLst>
                            <p:childTnLst>
                              <p:par>
                                <p:cTn id="2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150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5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250"/>
                            </p:stCondLst>
                            <p:childTnLst>
                              <p:par>
                                <p:cTn id="2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150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15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142" grpId="0" uiExpand="1" build="p" animBg="1"/>
      <p:bldP spid="143" grpId="0" uiExpand="1" build="p" animBg="1"/>
      <p:bldP spid="144" grpId="0" uiExpand="1" build="p" animBg="1"/>
      <p:bldP spid="145" grpId="0" uiExpand="1" build="p" animBg="1"/>
      <p:bldP spid="146" grpId="0" uiExpand="1" build="p" animBg="1"/>
      <p:bldP spid="147" grpId="0" uiExpand="1" build="p" animBg="1"/>
      <p:bldP spid="148" grpId="0" uiExpand="1" build="p" animBg="1"/>
      <p:bldP spid="149" grpId="0" uiExpand="1" build="p" animBg="1"/>
      <p:bldP spid="150" grpId="0" uiExpand="1" build="p" animBg="1"/>
      <p:bldP spid="151" grpId="0" uiExpand="1" build="p" animBg="1"/>
      <p:bldP spid="152" grpId="0" uiExpand="1" build="p" animBg="1"/>
      <p:bldP spid="153" grpId="0" uiExpand="1" build="p" animBg="1"/>
      <p:bldP spid="154" grpId="0" uiExpand="1" build="p" animBg="1"/>
      <p:bldP spid="155" grpId="0" uiExpand="1" build="p" animBg="1"/>
      <p:bldP spid="156" grpId="0" uiExpand="1" build="p" animBg="1"/>
      <p:bldP spid="157" grpId="0" uiExpand="1" build="p" animBg="1"/>
      <p:bldP spid="158" grpId="0" uiExpand="1" build="p" animBg="1"/>
      <p:bldP spid="159" grpId="0" uiExpand="1" build="p" animBg="1"/>
      <p:bldP spid="160" grpId="0" uiExpand="1" build="p" animBg="1"/>
      <p:bldP spid="161" grpId="0" uiExpand="1" build="p" animBg="1"/>
      <p:bldP spid="162" grpId="0" uiExpand="1" build="p" animBg="1"/>
      <p:bldP spid="163" grpId="0" uiExpand="1" build="p" animBg="1"/>
      <p:bldP spid="164" grpId="0" uiExpand="1" build="p" animBg="1"/>
      <p:bldP spid="165" grpId="0" build="p" animBg="1"/>
      <p:bldP spid="166" grpId="0" uiExpand="1" build="p" animBg="1"/>
      <p:bldP spid="167" grpId="0" uiExpand="1" build="p" animBg="1"/>
      <p:bldP spid="168" grpId="0" uiExpand="1" build="p" animBg="1"/>
      <p:bldP spid="169" grpId="0" uiExpand="1" build="p" animBg="1"/>
      <p:bldP spid="170" grpId="0" uiExpand="1" build="p" animBg="1"/>
      <p:bldP spid="171" grpId="0" uiExpand="1" build="p" animBg="1"/>
      <p:bldP spid="172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Par reči</a:t>
            </a:r>
            <a:br>
              <a:rPr lang="sr-Latn-RS" dirty="0" smtClean="0"/>
            </a:br>
            <a:r>
              <a:rPr lang="sr-Latn-RS" dirty="0" smtClean="0"/>
              <a:t>o nama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KAKO MI DOPRINOSIMO</a:t>
            </a:r>
          </a:p>
          <a:p>
            <a:r>
              <a:rPr lang="sr-Latn-RS" b="1" dirty="0" smtClean="0">
                <a:solidFill>
                  <a:srgbClr val="E31A79"/>
                </a:solidFill>
                <a:latin typeface="Arial" pitchFamily="34" charset="0"/>
                <a:cs typeface="Arial" pitchFamily="34" charset="0"/>
              </a:rPr>
              <a:t>BLOGOSFERI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U SRBIJI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GB" dirty="0" err="1" smtClean="0"/>
              <a:t>Hostujemo</a:t>
            </a:r>
            <a:r>
              <a:rPr lang="en-GB" dirty="0" smtClean="0"/>
              <a:t> 3000+ </a:t>
            </a:r>
            <a:r>
              <a:rPr lang="en-GB" dirty="0" err="1" smtClean="0"/>
              <a:t>WordPressova</a:t>
            </a:r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GB" dirty="0" smtClean="0"/>
              <a:t>Od toga, </a:t>
            </a:r>
            <a:r>
              <a:rPr lang="en-GB" dirty="0" err="1" smtClean="0"/>
              <a:t>instalirali</a:t>
            </a:r>
            <a:r>
              <a:rPr lang="en-GB" dirty="0" smtClean="0"/>
              <a:t> 1800</a:t>
            </a:r>
            <a:endParaRPr lang="sr-Latn-RS" dirty="0" smtClean="0"/>
          </a:p>
          <a:p>
            <a:pPr marL="342900" indent="-342900">
              <a:buFontTx/>
              <a:buChar char="-"/>
            </a:pPr>
            <a:r>
              <a:rPr lang="sr-Latn-RS" dirty="0" smtClean="0"/>
              <a:t>Okvirno, to je oko 25000 postova</a:t>
            </a:r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smo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sr-Latn-RS" dirty="0" smtClean="0"/>
              <a:t>ć 6 godina</a:t>
            </a:r>
          </a:p>
          <a:p>
            <a:pPr marL="342900" indent="-342900">
              <a:buFontTx/>
              <a:buChar char="-"/>
            </a:pPr>
            <a:r>
              <a:rPr lang="sr-Latn-RS" dirty="0" smtClean="0"/>
              <a:t>Puno iskustva sa temama, pluginovima</a:t>
            </a:r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04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DO </a:t>
            </a:r>
            <a:r>
              <a:rPr lang="sr-Latn-RS" dirty="0" smtClean="0">
                <a:solidFill>
                  <a:srgbClr val="E31A79"/>
                </a:solidFill>
              </a:rPr>
              <a:t>BLOGA</a:t>
            </a:r>
            <a:r>
              <a:rPr lang="sr-Latn-R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700" b="1" dirty="0" smtClean="0">
                <a:latin typeface="Arial" pitchFamily="34" charset="0"/>
                <a:cs typeface="Arial" pitchFamily="34" charset="0"/>
              </a:rPr>
              <a:t>BLOGGER</a:t>
            </a:r>
          </a:p>
          <a:p>
            <a:r>
              <a:rPr lang="sr-Latn-RS" dirty="0" smtClean="0"/>
              <a:t>Google-ov blog servis. Ne smete pisati baš sve što poželite.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Latn-RS" sz="1700" b="1" dirty="0" smtClean="0">
                <a:latin typeface="Arial" pitchFamily="34" charset="0"/>
                <a:cs typeface="Arial" pitchFamily="34" charset="0"/>
              </a:rPr>
              <a:t>AGREGATORI</a:t>
            </a:r>
            <a:endParaRPr lang="en-GB" sz="1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/>
              <a:t>B92, blog.rs, blog.com. Velika publika, klasno uredjenje.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5"/>
          </p:nvPr>
        </p:nvSpPr>
        <p:spPr>
          <a:xfrm>
            <a:off x="2519524" y="3240955"/>
            <a:ext cx="2612152" cy="1601428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WORDPRESS.COM</a:t>
            </a:r>
          </a:p>
          <a:p>
            <a:r>
              <a:rPr lang="en-US" dirty="0" err="1" smtClean="0"/>
              <a:t>Wordpress</a:t>
            </a:r>
            <a:r>
              <a:rPr lang="en-US" dirty="0" smtClean="0"/>
              <a:t>-ova online publishing </a:t>
            </a:r>
            <a:r>
              <a:rPr lang="en-US" dirty="0" err="1" smtClean="0"/>
              <a:t>varijanta</a:t>
            </a:r>
            <a:r>
              <a:rPr lang="en-US" dirty="0" smtClean="0"/>
              <a:t>.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sr-Latn-RS" dirty="0" smtClean="0"/>
              <a:t>ćete imati ono .wordpress.com u domenu.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GB" sz="1700" b="1" dirty="0" smtClean="0">
                <a:latin typeface="Arial" pitchFamily="34" charset="0"/>
                <a:cs typeface="Arial" pitchFamily="34" charset="0"/>
              </a:rPr>
              <a:t>WORDPRESS.ORG</a:t>
            </a:r>
          </a:p>
          <a:p>
            <a:r>
              <a:rPr lang="en-US" dirty="0" err="1" smtClean="0">
                <a:solidFill>
                  <a:srgbClr val="E31A79"/>
                </a:solidFill>
              </a:rPr>
              <a:t>Prava</a:t>
            </a:r>
            <a:r>
              <a:rPr lang="en-US" dirty="0" smtClean="0">
                <a:solidFill>
                  <a:srgbClr val="E31A79"/>
                </a:solidFill>
              </a:rPr>
              <a:t> </a:t>
            </a:r>
            <a:r>
              <a:rPr lang="en-US" dirty="0" err="1" smtClean="0">
                <a:solidFill>
                  <a:srgbClr val="E31A79"/>
                </a:solidFill>
              </a:rPr>
              <a:t>stvar</a:t>
            </a:r>
            <a:r>
              <a:rPr lang="en-US" dirty="0" smtClean="0"/>
              <a:t>. Self-hosted </a:t>
            </a:r>
            <a:r>
              <a:rPr lang="en-US" dirty="0" err="1" smtClean="0"/>
              <a:t>varijanta</a:t>
            </a:r>
            <a:r>
              <a:rPr lang="en-US" dirty="0" smtClean="0"/>
              <a:t>. </a:t>
            </a:r>
            <a:r>
              <a:rPr lang="en-US" dirty="0" err="1" smtClean="0"/>
              <a:t>Puna</a:t>
            </a:r>
            <a:r>
              <a:rPr lang="en-US" dirty="0" smtClean="0"/>
              <a:t> </a:t>
            </a:r>
            <a:r>
              <a:rPr lang="en-US" dirty="0" err="1" smtClean="0"/>
              <a:t>sloboda</a:t>
            </a:r>
            <a:r>
              <a:rPr lang="en-US" dirty="0" smtClean="0"/>
              <a:t>. I free I priceless.</a:t>
            </a:r>
            <a:r>
              <a:rPr lang="sr-Latn-RS" dirty="0" smtClean="0"/>
              <a:t> Možete sami veoma lako.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78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5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Što baš WordPress?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N</a:t>
            </a:r>
            <a:r>
              <a:rPr lang="en-GB" dirty="0" err="1" smtClean="0"/>
              <a:t>apravili</a:t>
            </a:r>
            <a:r>
              <a:rPr lang="en-GB" dirty="0" smtClean="0"/>
              <a:t> </a:t>
            </a:r>
            <a:r>
              <a:rPr lang="en-GB" dirty="0" err="1"/>
              <a:t>obični</a:t>
            </a:r>
            <a:r>
              <a:rPr lang="en-GB" dirty="0"/>
              <a:t> </a:t>
            </a:r>
            <a:r>
              <a:rPr lang="en-GB" dirty="0" err="1"/>
              <a:t>ljudi</a:t>
            </a:r>
            <a:r>
              <a:rPr lang="en-GB" dirty="0"/>
              <a:t>, </a:t>
            </a:r>
            <a:r>
              <a:rPr lang="en-GB" dirty="0" err="1"/>
              <a:t>kombinujući</a:t>
            </a:r>
            <a:r>
              <a:rPr lang="en-GB" dirty="0"/>
              <a:t> </a:t>
            </a:r>
            <a:r>
              <a:rPr lang="en-GB" dirty="0" err="1"/>
              <a:t>svoja</a:t>
            </a:r>
            <a:r>
              <a:rPr lang="en-GB" dirty="0"/>
              <a:t> </a:t>
            </a:r>
            <a:r>
              <a:rPr lang="en-GB" dirty="0" err="1"/>
              <a:t>znanja</a:t>
            </a:r>
            <a:r>
              <a:rPr lang="en-GB" dirty="0"/>
              <a:t>. To </a:t>
            </a:r>
            <a:r>
              <a:rPr lang="en-GB" dirty="0" err="1"/>
              <a:t>znači</a:t>
            </a:r>
            <a:r>
              <a:rPr lang="en-GB" dirty="0"/>
              <a:t> da vi </a:t>
            </a:r>
            <a:r>
              <a:rPr lang="en-GB" dirty="0" err="1"/>
              <a:t>sami</a:t>
            </a:r>
            <a:r>
              <a:rPr lang="en-GB" dirty="0"/>
              <a:t> </a:t>
            </a:r>
            <a:r>
              <a:rPr lang="en-GB" dirty="0" err="1"/>
              <a:t>možete</a:t>
            </a:r>
            <a:r>
              <a:rPr lang="en-GB" dirty="0"/>
              <a:t> </a:t>
            </a:r>
            <a:r>
              <a:rPr lang="en-GB" dirty="0" err="1"/>
              <a:t>dodati</a:t>
            </a:r>
            <a:r>
              <a:rPr lang="en-GB" dirty="0"/>
              <a:t> </a:t>
            </a:r>
            <a:r>
              <a:rPr lang="en-GB" dirty="0" err="1"/>
              <a:t>vaša</a:t>
            </a:r>
            <a:r>
              <a:rPr lang="en-GB" dirty="0"/>
              <a:t> </a:t>
            </a:r>
            <a:r>
              <a:rPr lang="en-GB" dirty="0" err="1"/>
              <a:t>znanja</a:t>
            </a:r>
            <a:r>
              <a:rPr lang="en-GB" dirty="0"/>
              <a:t> </a:t>
            </a:r>
            <a:r>
              <a:rPr lang="en-GB" dirty="0" err="1"/>
              <a:t>toj</a:t>
            </a:r>
            <a:r>
              <a:rPr lang="en-GB" dirty="0"/>
              <a:t> </a:t>
            </a:r>
            <a:r>
              <a:rPr lang="en-GB" dirty="0" err="1"/>
              <a:t>formuli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sami</a:t>
            </a:r>
            <a:r>
              <a:rPr lang="en-GB" dirty="0"/>
              <a:t> </a:t>
            </a:r>
            <a:r>
              <a:rPr lang="en-GB" dirty="0" err="1"/>
              <a:t>unaprediti</a:t>
            </a:r>
            <a:r>
              <a:rPr lang="en-GB" dirty="0"/>
              <a:t> </a:t>
            </a:r>
            <a:r>
              <a:rPr lang="en-GB" dirty="0" err="1"/>
              <a:t>WordPress</a:t>
            </a:r>
            <a:r>
              <a:rPr lang="en-GB" dirty="0"/>
              <a:t>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Mnoštvo tema i pluginova za WordPress vam omogućuju da sa vašim sajtom uradite – bilo šta.</a:t>
            </a:r>
            <a:endParaRPr lang="en-GB" dirty="0"/>
          </a:p>
        </p:txBody>
      </p:sp>
      <p:sp>
        <p:nvSpPr>
          <p:cNvPr id="18" name="Content Placeholder 17"/>
          <p:cNvSpPr>
            <a:spLocks noGrp="1"/>
          </p:cNvSpPr>
          <p:nvPr>
            <p:ph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WordPress prave upravo oni koji ga i koriste, on se redovno ažurira, na svakih par meseci. Nove verzije donose sigurniji, stabilniji ali i jednostavniji WordPress.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besplatna</a:t>
            </a:r>
            <a:r>
              <a:rPr lang="en-US" dirty="0"/>
              <a:t> </a:t>
            </a:r>
            <a:r>
              <a:rPr lang="en-US" dirty="0" err="1"/>
              <a:t>rešenja</a:t>
            </a:r>
            <a:r>
              <a:rPr lang="en-US" dirty="0"/>
              <a:t> ne </a:t>
            </a:r>
            <a:r>
              <a:rPr lang="en-US" dirty="0" err="1"/>
              <a:t>potraju</a:t>
            </a:r>
            <a:r>
              <a:rPr lang="en-US" dirty="0"/>
              <a:t> </a:t>
            </a:r>
            <a:r>
              <a:rPr lang="en-US" dirty="0" err="1"/>
              <a:t>dugo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pritiska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autore</a:t>
            </a:r>
            <a:r>
              <a:rPr lang="en-US" dirty="0"/>
              <a:t>. </a:t>
            </a:r>
            <a:r>
              <a:rPr lang="en-US" dirty="0" err="1"/>
              <a:t>WordPress</a:t>
            </a:r>
            <a:r>
              <a:rPr lang="en-US" dirty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/>
              <a:t>od 2003,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mestu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CMS </a:t>
            </a:r>
            <a:r>
              <a:rPr lang="en-US" dirty="0" err="1"/>
              <a:t>platforme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20" name="Content Placeholder 19"/>
          <p:cNvSpPr>
            <a:spLocks noGrp="1"/>
          </p:cNvSpPr>
          <p:nvPr>
            <p:ph idx="17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Wordpress</a:t>
            </a:r>
            <a:r>
              <a:rPr lang="en-GB" dirty="0"/>
              <a:t> je </a:t>
            </a:r>
            <a:r>
              <a:rPr lang="en-GB" dirty="0" err="1"/>
              <a:t>dostupan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svim</a:t>
            </a:r>
            <a:r>
              <a:rPr lang="en-GB" dirty="0"/>
              <a:t> </a:t>
            </a:r>
            <a:r>
              <a:rPr lang="en-GB" dirty="0" err="1"/>
              <a:t>svojim</a:t>
            </a:r>
            <a:r>
              <a:rPr lang="en-GB" dirty="0"/>
              <a:t> </a:t>
            </a:r>
            <a:r>
              <a:rPr lang="en-GB" dirty="0" err="1"/>
              <a:t>dodacima</a:t>
            </a:r>
            <a:r>
              <a:rPr lang="en-GB" dirty="0"/>
              <a:t> </a:t>
            </a:r>
            <a:r>
              <a:rPr lang="en-GB" dirty="0" err="1"/>
              <a:t>totalno</a:t>
            </a:r>
            <a:r>
              <a:rPr lang="en-GB" dirty="0"/>
              <a:t> </a:t>
            </a:r>
            <a:r>
              <a:rPr lang="en-GB" dirty="0" err="1"/>
              <a:t>besplatno</a:t>
            </a:r>
            <a:r>
              <a:rPr lang="en-GB" dirty="0"/>
              <a:t> za </a:t>
            </a:r>
            <a:r>
              <a:rPr lang="en-GB" dirty="0" err="1"/>
              <a:t>preuzimanje</a:t>
            </a:r>
            <a:r>
              <a:rPr lang="en-GB" dirty="0"/>
              <a:t> </a:t>
            </a:r>
            <a:r>
              <a:rPr lang="en-GB" dirty="0" err="1" smtClean="0"/>
              <a:t>sa</a:t>
            </a:r>
            <a:r>
              <a:rPr lang="sr-Latn-RS" dirty="0"/>
              <a:t> </a:t>
            </a:r>
            <a:r>
              <a:rPr lang="sr-Latn-RS" dirty="0" smtClean="0"/>
              <a:t>wordpress.org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O</a:t>
            </a:r>
            <a:r>
              <a:rPr lang="en-US" dirty="0" err="1" smtClean="0"/>
              <a:t>mogućuje</a:t>
            </a:r>
            <a:r>
              <a:rPr lang="en-US" dirty="0" smtClean="0"/>
              <a:t> </a:t>
            </a:r>
            <a:r>
              <a:rPr lang="en-US" dirty="0" err="1"/>
              <a:t>dodavanje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vašim</a:t>
            </a:r>
            <a:r>
              <a:rPr lang="en-US" dirty="0"/>
              <a:t> </a:t>
            </a:r>
            <a:r>
              <a:rPr lang="en-US" dirty="0" err="1"/>
              <a:t>sajtom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jednostavan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 </a:t>
            </a:r>
            <a:r>
              <a:rPr lang="sr-Latn-RS" dirty="0"/>
              <a:t>K</a:t>
            </a:r>
            <a:r>
              <a:rPr lang="en-US" dirty="0" err="1" smtClean="0"/>
              <a:t>orisnički</a:t>
            </a:r>
            <a:r>
              <a:rPr lang="en-US" dirty="0" smtClean="0"/>
              <a:t> </a:t>
            </a:r>
            <a:r>
              <a:rPr lang="en-US" dirty="0" err="1"/>
              <a:t>interfejs</a:t>
            </a:r>
            <a:r>
              <a:rPr lang="en-US" dirty="0"/>
              <a:t> je </a:t>
            </a:r>
            <a:r>
              <a:rPr lang="en-US" dirty="0" err="1"/>
              <a:t>jednostavan</a:t>
            </a:r>
            <a:r>
              <a:rPr lang="en-US" dirty="0"/>
              <a:t>, prost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prijatan</a:t>
            </a:r>
            <a:r>
              <a:rPr lang="en-US" dirty="0"/>
              <a:t> za rad. 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r-Latn-RS" dirty="0" smtClean="0"/>
              <a:t>Besplatan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r-Latn-RS" dirty="0" smtClean="0"/>
              <a:t>Otvoren</a:t>
            </a:r>
            <a:endParaRPr lang="en-GB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sr-Latn-RS" dirty="0" smtClean="0"/>
              <a:t>Fleksibilan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r-Latn-RS" dirty="0" smtClean="0"/>
              <a:t>Jednostavan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r-Latn-RS" dirty="0" smtClean="0"/>
              <a:t>Aktivan</a:t>
            </a:r>
            <a:endParaRPr lang="en-GB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r-Latn-RS" dirty="0" smtClean="0"/>
              <a:t>Trajaće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1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6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1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65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1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uiExpand="1" build="p" animBg="1"/>
      <p:bldP spid="23" grpId="0" uiExpand="1" build="p" animBg="1"/>
      <p:bldP spid="24" grpId="0" uiExpand="1" build="p" animBg="1"/>
      <p:bldP spid="25" grpId="0" uiExpand="1" build="p" animBg="1"/>
      <p:bldP spid="26" grpId="0" uiExpand="1" build="p" animBg="1"/>
      <p:bldP spid="2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vam sve treba?</a:t>
            </a:r>
            <a:br>
              <a:rPr lang="sr-Latn-RS" dirty="0" smtClean="0"/>
            </a:b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sr-Latn-RS" dirty="0" smtClean="0">
                <a:solidFill>
                  <a:schemeClr val="bg1">
                    <a:lumMod val="75000"/>
                  </a:schemeClr>
                </a:solidFill>
              </a:rPr>
              <a:t> i kojim redom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r-Latn-RS" dirty="0" smtClean="0"/>
              <a:t>Kupite domen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0"/>
          </p:nvPr>
        </p:nvSpPr>
        <p:spPr>
          <a:xfrm>
            <a:off x="448462" y="1737083"/>
            <a:ext cx="3730251" cy="318135"/>
          </a:xfrm>
        </p:spPr>
        <p:txBody>
          <a:bodyPr/>
          <a:lstStyle/>
          <a:p>
            <a:r>
              <a:rPr lang="sr-Latn-RS" dirty="0" smtClean="0"/>
              <a:t>Kupite hosting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48463" y="2064129"/>
            <a:ext cx="3069028" cy="318135"/>
          </a:xfrm>
        </p:spPr>
        <p:txBody>
          <a:bodyPr/>
          <a:lstStyle/>
          <a:p>
            <a:r>
              <a:rPr lang="sr-Latn-RS" dirty="0" smtClean="0"/>
              <a:t>Instalirate wordpress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48462" y="2391175"/>
            <a:ext cx="4123538" cy="318135"/>
          </a:xfrm>
        </p:spPr>
        <p:txBody>
          <a:bodyPr/>
          <a:lstStyle/>
          <a:p>
            <a:r>
              <a:rPr lang="sr-Latn-RS" dirty="0" smtClean="0"/>
              <a:t>Postavite dizajn temu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3"/>
          </p:nvPr>
        </p:nvSpPr>
        <p:spPr>
          <a:xfrm>
            <a:off x="448462" y="2713458"/>
            <a:ext cx="3924435" cy="318135"/>
          </a:xfrm>
        </p:spPr>
        <p:txBody>
          <a:bodyPr/>
          <a:lstStyle/>
          <a:p>
            <a:r>
              <a:rPr lang="sr-Latn-RS" dirty="0" smtClean="0"/>
              <a:t>Postavite ključne pluginove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4"/>
          </p:nvPr>
        </p:nvSpPr>
        <p:spPr>
          <a:xfrm>
            <a:off x="448462" y="3035741"/>
            <a:ext cx="2691613" cy="318135"/>
          </a:xfrm>
        </p:spPr>
        <p:txBody>
          <a:bodyPr/>
          <a:lstStyle/>
          <a:p>
            <a:r>
              <a:rPr lang="sr-Latn-RS" dirty="0" smtClean="0"/>
              <a:t>Napišete prvi post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5"/>
          </p:nvPr>
        </p:nvSpPr>
        <p:spPr>
          <a:xfrm>
            <a:off x="448462" y="3358024"/>
            <a:ext cx="3400867" cy="318135"/>
          </a:xfrm>
        </p:spPr>
        <p:txBody>
          <a:bodyPr/>
          <a:lstStyle/>
          <a:p>
            <a:r>
              <a:rPr lang="sr-Latn-RS" dirty="0" smtClean="0"/>
              <a:t>Podelite ga sa vašim pratiocima</a:t>
            </a:r>
            <a:endParaRPr lang="en-GB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6"/>
          </p:nvPr>
        </p:nvSpPr>
        <p:spPr>
          <a:xfrm>
            <a:off x="448462" y="3680307"/>
            <a:ext cx="3083777" cy="318135"/>
          </a:xfrm>
        </p:spPr>
        <p:txBody>
          <a:bodyPr/>
          <a:lstStyle/>
          <a:p>
            <a:r>
              <a:rPr lang="sr-Latn-RS" dirty="0" smtClean="0"/>
              <a:t>Interakcija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7"/>
          </p:nvPr>
        </p:nvSpPr>
        <p:spPr>
          <a:xfrm>
            <a:off x="448462" y="4007350"/>
            <a:ext cx="2346357" cy="318135"/>
          </a:xfrm>
        </p:spPr>
        <p:txBody>
          <a:bodyPr/>
          <a:lstStyle/>
          <a:p>
            <a:r>
              <a:rPr lang="en-US" dirty="0" err="1" smtClean="0"/>
              <a:t>Budite</a:t>
            </a:r>
            <a:r>
              <a:rPr lang="en-US" dirty="0" smtClean="0"/>
              <a:t> </a:t>
            </a:r>
            <a:r>
              <a:rPr lang="en-US" dirty="0" err="1" smtClean="0"/>
              <a:t>svoji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Latn-RS" b="1" dirty="0" smtClean="0"/>
              <a:t>DOMEN</a:t>
            </a:r>
            <a:endParaRPr lang="en-GB" b="1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meprezime.com za lični, da odgovara temi, kratak opis bloga, , catchy, SEO-friendly. Komercijalni domeni od 5 do 25 eura</a:t>
            </a:r>
            <a:r>
              <a:rPr lang="sr-Latn-RS" dirty="0"/>
              <a:t>.</a:t>
            </a:r>
            <a:endParaRPr lang="en-GB" dirty="0" smtClean="0"/>
          </a:p>
          <a:p>
            <a:r>
              <a:rPr lang="sr-Latn-RS" b="1" dirty="0" smtClean="0"/>
              <a:t>HOSTING</a:t>
            </a:r>
            <a:endParaRPr lang="en-GB" dirty="0"/>
          </a:p>
          <a:p>
            <a:r>
              <a:rPr lang="sr-Latn-RS" dirty="0" smtClean="0"/>
              <a:t>Pronadjite biser u blatu. Ni najskuplji ni najjeftiniji. WP optimizovan, stabilan, sa dobrom podrškom. Uzmite najmanji paket.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7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5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5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5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5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4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1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5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5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8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5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15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3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5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85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2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5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5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9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5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25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5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6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5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build="p" animBg="1"/>
      <p:bldP spid="18" grpId="0" build="p" animBg="1"/>
      <p:bldP spid="19" grpId="0" build="p" animBg="1"/>
      <p:bldP spid="20" grpId="0" build="p" animBg="1"/>
      <p:bldP spid="21" grpId="0" build="p" animBg="1"/>
      <p:bldP spid="22" grpId="0" build="p" animBg="1"/>
      <p:bldP spid="23" grpId="0" build="p" animBg="1"/>
      <p:bldP spid="24" grpId="0" build="p" animBg="1"/>
      <p:bldP spid="25" grpId="0" build="p" animBg="1"/>
      <p:bldP spid="1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14" y="460280"/>
            <a:ext cx="2842330" cy="985747"/>
          </a:xfrm>
        </p:spPr>
        <p:txBody>
          <a:bodyPr/>
          <a:lstStyle/>
          <a:p>
            <a:r>
              <a:rPr lang="sr-Latn-RS" dirty="0" smtClean="0"/>
              <a:t>Instalacija</a:t>
            </a:r>
            <a:br>
              <a:rPr lang="sr-Latn-RS" dirty="0" smtClean="0"/>
            </a:br>
            <a:r>
              <a:rPr lang="sr-Latn-RS" dirty="0" smtClean="0">
                <a:solidFill>
                  <a:srgbClr val="E31A79"/>
                </a:solidFill>
              </a:rPr>
              <a:t>WoRDPRESSA</a:t>
            </a:r>
            <a:endParaRPr lang="en-GB" dirty="0">
              <a:solidFill>
                <a:srgbClr val="E31A7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Postavite</a:t>
            </a:r>
            <a:r>
              <a:rPr lang="en-US" dirty="0" smtClean="0"/>
              <a:t> </a:t>
            </a:r>
            <a:r>
              <a:rPr lang="en-US" dirty="0" err="1" smtClean="0"/>
              <a:t>fajlove</a:t>
            </a:r>
            <a:r>
              <a:rPr lang="en-US" dirty="0" smtClean="0"/>
              <a:t>, </a:t>
            </a:r>
            <a:r>
              <a:rPr lang="en-US" dirty="0" err="1" smtClean="0"/>
              <a:t>bazu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72561" y="1511301"/>
            <a:ext cx="597783" cy="236384"/>
          </a:xfrm>
        </p:spPr>
        <p:txBody>
          <a:bodyPr/>
          <a:lstStyle/>
          <a:p>
            <a:r>
              <a:rPr lang="en-US" dirty="0" smtClean="0"/>
              <a:t>Sami</a:t>
            </a:r>
            <a:endParaRPr lang="en-GB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71280" y="2275336"/>
            <a:ext cx="1548905" cy="236384"/>
          </a:xfrm>
          <a:prstGeom prst="rect">
            <a:avLst/>
          </a:prstGeom>
          <a:solidFill>
            <a:srgbClr val="E31A79"/>
          </a:solidFill>
        </p:spPr>
        <p:txBody>
          <a:bodyPr vert="horz" lIns="91440" tIns="3240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Autoinstaleri</a:t>
            </a:r>
            <a:endParaRPr lang="sr-Latn-R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2030" y="2540586"/>
            <a:ext cx="2176017" cy="8173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 smtClean="0"/>
              <a:t>Fantastico</a:t>
            </a:r>
            <a:r>
              <a:rPr lang="en-US" sz="1400" dirty="0" smtClean="0"/>
              <a:t>, </a:t>
            </a:r>
            <a:r>
              <a:rPr lang="en-US" sz="1400" dirty="0" err="1" smtClean="0"/>
              <a:t>Softaculous</a:t>
            </a:r>
            <a:endParaRPr lang="en-GB" sz="1400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470002" y="3226872"/>
            <a:ext cx="1918780" cy="236384"/>
          </a:xfrm>
          <a:prstGeom prst="rect">
            <a:avLst/>
          </a:prstGeom>
          <a:solidFill>
            <a:srgbClr val="E31A79"/>
          </a:solidFill>
        </p:spPr>
        <p:txBody>
          <a:bodyPr vert="horz" lIns="91440" tIns="3240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b="1" dirty="0" smtClean="0">
                <a:latin typeface="Arial" pitchFamily="34" charset="0"/>
                <a:cs typeface="Arial" pitchFamily="34" charset="0"/>
              </a:rPr>
              <a:t>Hosting provajder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0750" y="3492121"/>
            <a:ext cx="2177297" cy="184828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dirty="0" smtClean="0"/>
              <a:t>Pronadjite provajdera koji </a:t>
            </a:r>
            <a:r>
              <a:rPr lang="en-US" sz="1400" dirty="0" err="1" smtClean="0"/>
              <a:t>besplatno</a:t>
            </a:r>
            <a:r>
              <a:rPr lang="en-US" sz="1400" dirty="0" smtClean="0"/>
              <a:t> </a:t>
            </a:r>
            <a:r>
              <a:rPr lang="sr-Latn-RS" sz="1400" dirty="0" smtClean="0"/>
              <a:t>instal</a:t>
            </a:r>
            <a:r>
              <a:rPr lang="en-US" sz="1400" dirty="0" err="1" smtClean="0"/>
              <a:t>ira</a:t>
            </a:r>
            <a:r>
              <a:rPr lang="sr-Latn-RS" sz="1400" dirty="0" smtClean="0"/>
              <a:t> W</a:t>
            </a:r>
            <a:r>
              <a:rPr lang="en-US" sz="1400" dirty="0" smtClean="0"/>
              <a:t>P</a:t>
            </a:r>
            <a:r>
              <a:rPr lang="sr-Latn-RS" sz="1400" dirty="0" smtClean="0"/>
              <a:t> </a:t>
            </a:r>
            <a:r>
              <a:rPr lang="sr-Latn-RS" sz="1400" dirty="0" smtClean="0">
                <a:sym typeface="Wingdings" pitchFamily="2" charset="2"/>
              </a:rPr>
              <a:t></a:t>
            </a:r>
          </a:p>
          <a:p>
            <a:r>
              <a:rPr lang="sr-Latn-RS" sz="1400" dirty="0" smtClean="0">
                <a:sym typeface="Wingdings" pitchFamily="2" charset="2"/>
              </a:rPr>
              <a:t>U bilo kom od 3 slučaja, dobijate ekran desno -</a:t>
            </a:r>
            <a:r>
              <a:rPr lang="en-US" sz="1400" dirty="0" smtClean="0">
                <a:sym typeface="Wingdings" pitchFamily="2" charset="2"/>
              </a:rPr>
              <a:t>&gt;</a:t>
            </a:r>
            <a:endParaRPr lang="en-GB" sz="1400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" r="1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156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uiExpand="1" build="p" animBg="1"/>
      <p:bldP spid="6" grpId="0" animBg="1"/>
      <p:bldP spid="7" grpId="0" build="p"/>
      <p:bldP spid="8" grpId="0" animBg="1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TEME</a:t>
            </a:r>
            <a:br>
              <a:rPr lang="sr-Latn-RS" dirty="0" smtClean="0"/>
            </a:br>
            <a:r>
              <a:rPr lang="sr-Latn-RS" dirty="0" smtClean="0">
                <a:solidFill>
                  <a:srgbClr val="D7D7D7"/>
                </a:solidFill>
              </a:rPr>
              <a:t>/ dizajn</a:t>
            </a:r>
            <a:endParaRPr lang="en-GB" dirty="0">
              <a:solidFill>
                <a:srgbClr val="D7D7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TwentyTwelve -</a:t>
            </a:r>
            <a:r>
              <a:rPr lang="en-US" dirty="0" smtClean="0"/>
              <a:t>&gt;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2558" y="1511301"/>
            <a:ext cx="1122326" cy="236384"/>
          </a:xfrm>
        </p:spPr>
        <p:txBody>
          <a:bodyPr/>
          <a:lstStyle/>
          <a:p>
            <a:r>
              <a:rPr lang="sr-Latn-RS" dirty="0" smtClean="0"/>
              <a:t>DEFAULTNa</a:t>
            </a:r>
            <a:endParaRPr lang="en-GB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71280" y="2275336"/>
            <a:ext cx="1633967" cy="236384"/>
          </a:xfrm>
          <a:prstGeom prst="rect">
            <a:avLst/>
          </a:prstGeom>
          <a:solidFill>
            <a:srgbClr val="E31A79"/>
          </a:solidFill>
        </p:spPr>
        <p:txBody>
          <a:bodyPr vert="horz" lIns="91440" tIns="3240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BESPLATNE TEME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2030" y="2540586"/>
            <a:ext cx="2176017" cy="8173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WP.org/extend/themes</a:t>
            </a:r>
            <a:endParaRPr lang="en-GB" sz="14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70000" y="3226872"/>
            <a:ext cx="1422595" cy="236384"/>
          </a:xfrm>
          <a:prstGeom prst="rect">
            <a:avLst/>
          </a:prstGeom>
          <a:solidFill>
            <a:srgbClr val="E31A79"/>
          </a:solidFill>
        </p:spPr>
        <p:txBody>
          <a:bodyPr vert="horz" lIns="91440" tIns="3240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cap="all" baseline="0">
                <a:solidFill>
                  <a:schemeClr val="bg1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Premium TEME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0750" y="3492121"/>
            <a:ext cx="2177297" cy="184828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34444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err="1" smtClean="0"/>
              <a:t>Pla</a:t>
            </a:r>
            <a:r>
              <a:rPr lang="sr-Latn-RS" sz="1400" dirty="0" smtClean="0"/>
              <a:t>ćene teme: Woothemes, ElegantThemes, ThemeForest, ThemesKingdom (NS ekipa)</a:t>
            </a:r>
          </a:p>
        </p:txBody>
      </p:sp>
      <p:pic>
        <p:nvPicPr>
          <p:cNvPr id="11" name="Picture Placeholder 10" descr="tripet.JPG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/>
          <a:srcRect l="2800" r="28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3835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7" grpId="0" animBg="1"/>
      <p:bldP spid="8" grpId="0" build="p"/>
      <p:bldP spid="9" grpId="0" animBg="1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31A79"/>
                </a:solidFill>
              </a:rPr>
              <a:t>PLUGINOVI</a:t>
            </a:r>
            <a:r>
              <a:rPr lang="en-US" dirty="0" smtClean="0"/>
              <a:t> I FLEKSIBILNOST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Najbitniji plugin. Pretvara vaše PHP/SQL upite u HTML kod i tako ih servira posetiocima. Nećete imati problem sa hostingom.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Anti SPAM plugin, razvijen od strane WordPress ekipe. Potreban API ključ da bi radio. Štedi vam vreme.</a:t>
            </a:r>
            <a:endParaRPr lang="en-GB" dirty="0"/>
          </a:p>
        </p:txBody>
      </p:sp>
      <p:sp>
        <p:nvSpPr>
          <p:cNvPr id="18" name="Content Placeholder 17"/>
          <p:cNvSpPr>
            <a:spLocks noGrp="1"/>
          </p:cNvSpPr>
          <p:nvPr>
            <p:ph idx="15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Plugin za sharing vašeg sadržaja na FB, TWT, G+. Dodaje dugmiće i šta sve ne kako biste imali interakciju.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Dodaće funckionalan kontakt formular na vaš blog, za dodatnu komunikaciju sa posetiocima.</a:t>
            </a:r>
            <a:endParaRPr lang="en-GB" dirty="0"/>
          </a:p>
        </p:txBody>
      </p:sp>
      <p:sp>
        <p:nvSpPr>
          <p:cNvPr id="20" name="Content Placeholder 19"/>
          <p:cNvSpPr>
            <a:spLocks noGrp="1"/>
          </p:cNvSpPr>
          <p:nvPr>
            <p:ph idx="17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Wordpress</a:t>
            </a:r>
            <a:r>
              <a:rPr lang="en-GB" dirty="0"/>
              <a:t> </a:t>
            </a:r>
            <a:r>
              <a:rPr lang="en-US" dirty="0" smtClean="0"/>
              <a:t>SEO </a:t>
            </a:r>
            <a:r>
              <a:rPr lang="en-US" dirty="0" err="1" smtClean="0"/>
              <a:t>plugin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sr-Latn-RS" dirty="0" smtClean="0"/>
              <a:t>će automatski optimizovati vaš blog za pretraživače. Skoro.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8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Backup je majka. Uvek backup-ujte vaše blogove. Zaštitite sebe od drugih a i od sebe samih.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All in one SEO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WP Super Cache</a:t>
            </a:r>
            <a:endParaRPr lang="en-GB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AKISMET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BACKWPUP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r-Latn-RS" dirty="0" smtClean="0"/>
              <a:t>DIGG DIGG</a:t>
            </a:r>
            <a:endParaRPr lang="en-GB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CONTACT FORM 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1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6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1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6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1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 animBg="1"/>
      <p:bldP spid="23" grpId="0" build="p" animBg="1"/>
      <p:bldP spid="24" grpId="0" build="p" animBg="1"/>
      <p:bldP spid="25" grpId="0" build="p" animBg="1"/>
      <p:bldP spid="26" grpId="0" build="p" animBg="1"/>
      <p:bldP spid="27" grpId="0" build="p" animBg="1"/>
    </p:bldLst>
  </p:timing>
</p:sld>
</file>

<file path=ppt/theme/theme1.xml><?xml version="1.0" encoding="utf-8"?>
<a:theme xmlns:a="http://schemas.openxmlformats.org/drawingml/2006/main" name="SwissStyle-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SwissStyle-Arial</Template>
  <TotalTime>952</TotalTime>
  <Words>695</Words>
  <Application>Microsoft Office PowerPoint</Application>
  <PresentationFormat>On-screen Show (16:10)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SwissStyle-Arial</vt:lpstr>
      <vt:lpstr>Kako napraviti  svoj blog  u nekoliko lakih koraka</vt:lpstr>
      <vt:lpstr>ŠTA SVE TU SPADA /UKRATKO</vt:lpstr>
      <vt:lpstr>Par reči o nama</vt:lpstr>
      <vt:lpstr>KAKO DO BLOGA?</vt:lpstr>
      <vt:lpstr>Što baš WordPress?</vt:lpstr>
      <vt:lpstr>Šta vam sve treba? / i kojim redom</vt:lpstr>
      <vt:lpstr>Instalacija WoRDPRESSA</vt:lpstr>
      <vt:lpstr>TEME / dizajn</vt:lpstr>
      <vt:lpstr>PLUGINOVI I FLEKSIBILNOST</vt:lpstr>
      <vt:lpstr>Sadržaj / Postovi</vt:lpstr>
      <vt:lpstr>Sharing i interakcija</vt:lpstr>
      <vt:lpstr>BESRAMNA (SAMO)PROMOCIJA</vt:lpstr>
      <vt:lpstr>UGODAN BORAVAK na BLOGOMANIJI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 Wordpress  Platforme</dc:title>
  <dc:creator>Goran Magdić</dc:creator>
  <cp:lastModifiedBy>Goran Magdić</cp:lastModifiedBy>
  <cp:revision>39</cp:revision>
  <dcterms:created xsi:type="dcterms:W3CDTF">2012-11-27T12:30:16Z</dcterms:created>
  <dcterms:modified xsi:type="dcterms:W3CDTF">2012-12-03T15:14:48Z</dcterms:modified>
</cp:coreProperties>
</file>